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embeddedFontLst>
    <p:embeddedFont>
      <p:font typeface="Dosis" panose="020B0604020202020204" charset="0"/>
      <p:regular r:id="rId59"/>
      <p:bold r:id="rId60"/>
    </p:embeddedFont>
    <p:embeddedFont>
      <p:font typeface="Comfortaa"/>
      <p:regular r:id="rId61"/>
      <p:bold r:id="rId62"/>
    </p:embeddedFont>
    <p:embeddedFont>
      <p:font typeface="Chelsea Market" panose="020B0604020202020204" charset="0"/>
      <p:regular r:id="rId63"/>
    </p:embeddedFont>
    <p:embeddedFont>
      <p:font typeface="Pacifico" panose="020B0604020202020204" charset="0"/>
      <p:regular r:id="rId64"/>
    </p:embeddedFont>
    <p:embeddedFont>
      <p:font typeface="Dosis Light" panose="020B0604020202020204" charset="0"/>
      <p:regular r:id="rId65"/>
      <p:bold r:id="rId66"/>
    </p:embeddedFont>
    <p:embeddedFont>
      <p:font typeface="Comic Sans MS" panose="030F0702030302020204" pitchFamily="66" charset="0"/>
      <p:regular r:id="rId67"/>
      <p:bold r:id="rId68"/>
      <p:italic r:id="rId69"/>
      <p:boldItalic r:id="rId70"/>
    </p:embeddedFont>
    <p:embeddedFont>
      <p:font typeface="Bree Serif" panose="020B0604020202020204" charset="0"/>
      <p:regular r:id="rId71"/>
    </p:embeddedFont>
    <p:embeddedFont>
      <p:font typeface="Rochester" panose="020B0604020202020204" charset="0"/>
      <p:regular r:id="rId72"/>
    </p:embeddedFont>
    <p:embeddedFont>
      <p:font typeface="Dosis Medium" panose="020B0604020202020204" charset="0"/>
      <p:regular r:id="rId73"/>
      <p:bold r:id="rId74"/>
    </p:embeddedFont>
    <p:embeddedFont>
      <p:font typeface="Dosis SemiBold" panose="020B0604020202020204" charset="0"/>
      <p:regular r:id="rId75"/>
      <p:bold r:id="rId76"/>
    </p:embeddedFont>
    <p:embeddedFont>
      <p:font typeface="Calibri" panose="020F050202020403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C4334D-FC32-45A2-9FED-D63CE4998557}">
  <a:tblStyle styleId="{DAC4334D-FC32-45A2-9FED-D63CE4998557}" styleName="Table_0">
    <a:wholeTbl>
      <a:tcTxStyle>
        <a:font>
          <a:latin typeface="Arial"/>
          <a:ea typeface="Arial"/>
          <a:cs typeface="Arial"/>
        </a:font>
        <a:srgbClr val="000000"/>
      </a:tcTxStyle>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72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4.xml"/><Relationship Id="rId61" Type="http://schemas.openxmlformats.org/officeDocument/2006/relationships/font" Target="fonts/font3.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extLst>
      <p:ext uri="{BB962C8B-B14F-4D97-AF65-F5344CB8AC3E}">
        <p14:creationId xmlns:p14="http://schemas.microsoft.com/office/powerpoint/2010/main" val="287577807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Shape 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 name="Shape 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12598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19368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36959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Shape 1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5" name="Shape 13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75361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443873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77709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34229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24060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Shape 1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9" name="Shape 1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058493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25672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370709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24877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07980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510612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3" name="Shape 2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51273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20726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5558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52108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623650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7" name="Shape 2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167864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09681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3161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17728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584169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3" name="Shape 2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93472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Shape 2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3" name="Shape 2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62373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Shape 2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1" name="Shape 2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997465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950283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69960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20631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Shape 3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6" name="Shape 3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039851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3" name="Shape 3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4921921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9" name="Shape 3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32234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426027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459534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998256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9" name="Shape 3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663393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Shape 3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8" name="Shape 3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118009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Shape 3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3" name="Shape 38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274078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Shape 3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8" name="Shape 38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407667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Shape 4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1" name="Shape 40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5702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Shape 4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Shape 4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091436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726564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Shape 4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1" name="Shape 4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751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10078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 name="Shape 4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991949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Shape 4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3" name="Shape 45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2643373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Shape 4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9" name="Shape 4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0814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Shape 4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6" name="Shape 46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88881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Shape 4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3" name="Shape 47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506945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Shape 4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5" name="Shape 48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78488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Shape 4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1" name="Shape 49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38572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1138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99857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773998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06262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wrap="square"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wrap="square"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_10e19fa14c51e0a9">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wrap="square"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wrap="square"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wrap="square"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s-419"/>
              <a:t>‹Nº›</a:t>
            </a:fld>
            <a:endParaRPr lang="es-419"/>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dk2"/>
              </a:buClr>
              <a:buSzPct val="100000"/>
              <a:buChar char="●"/>
              <a:defRPr sz="1800">
                <a:solidFill>
                  <a:schemeClr val="dk2"/>
                </a:solidFill>
              </a:defRPr>
            </a:lvl1pPr>
            <a:lvl2pPr lvl="1">
              <a:lnSpc>
                <a:spcPct val="115000"/>
              </a:lnSpc>
              <a:spcBef>
                <a:spcPts val="0"/>
              </a:spcBef>
              <a:spcAft>
                <a:spcPts val="1600"/>
              </a:spcAft>
              <a:buClr>
                <a:schemeClr val="dk2"/>
              </a:buClr>
              <a:buChar char="○"/>
              <a:defRPr>
                <a:solidFill>
                  <a:schemeClr val="dk2"/>
                </a:solidFill>
              </a:defRPr>
            </a:lvl2pPr>
            <a:lvl3pPr lvl="2">
              <a:lnSpc>
                <a:spcPct val="115000"/>
              </a:lnSpc>
              <a:spcBef>
                <a:spcPts val="0"/>
              </a:spcBef>
              <a:spcAft>
                <a:spcPts val="1600"/>
              </a:spcAft>
              <a:buClr>
                <a:schemeClr val="dk2"/>
              </a:buClr>
              <a:buChar char="■"/>
              <a:defRPr>
                <a:solidFill>
                  <a:schemeClr val="dk2"/>
                </a:solidFill>
              </a:defRPr>
            </a:lvl3pPr>
            <a:lvl4pPr lvl="3">
              <a:lnSpc>
                <a:spcPct val="115000"/>
              </a:lnSpc>
              <a:spcBef>
                <a:spcPts val="0"/>
              </a:spcBef>
              <a:spcAft>
                <a:spcPts val="1600"/>
              </a:spcAft>
              <a:buClr>
                <a:schemeClr val="dk2"/>
              </a:buClr>
              <a:buChar char="●"/>
              <a:defRPr>
                <a:solidFill>
                  <a:schemeClr val="dk2"/>
                </a:solidFill>
              </a:defRPr>
            </a:lvl4pPr>
            <a:lvl5pPr lvl="4">
              <a:lnSpc>
                <a:spcPct val="115000"/>
              </a:lnSpc>
              <a:spcBef>
                <a:spcPts val="0"/>
              </a:spcBef>
              <a:spcAft>
                <a:spcPts val="1600"/>
              </a:spcAft>
              <a:buClr>
                <a:schemeClr val="dk2"/>
              </a:buClr>
              <a:buChar char="○"/>
              <a:defRPr>
                <a:solidFill>
                  <a:schemeClr val="dk2"/>
                </a:solidFill>
              </a:defRPr>
            </a:lvl5pPr>
            <a:lvl6pPr lvl="5">
              <a:lnSpc>
                <a:spcPct val="115000"/>
              </a:lnSpc>
              <a:spcBef>
                <a:spcPts val="0"/>
              </a:spcBef>
              <a:spcAft>
                <a:spcPts val="1600"/>
              </a:spcAft>
              <a:buClr>
                <a:schemeClr val="dk2"/>
              </a:buClr>
              <a:buChar char="■"/>
              <a:defRPr>
                <a:solidFill>
                  <a:schemeClr val="dk2"/>
                </a:solidFill>
              </a:defRPr>
            </a:lvl6pPr>
            <a:lvl7pPr lvl="6">
              <a:lnSpc>
                <a:spcPct val="115000"/>
              </a:lnSpc>
              <a:spcBef>
                <a:spcPts val="0"/>
              </a:spcBef>
              <a:spcAft>
                <a:spcPts val="1600"/>
              </a:spcAft>
              <a:buClr>
                <a:schemeClr val="dk2"/>
              </a:buClr>
              <a:buChar char="●"/>
              <a:defRPr>
                <a:solidFill>
                  <a:schemeClr val="dk2"/>
                </a:solidFill>
              </a:defRPr>
            </a:lvl7pPr>
            <a:lvl8pPr lvl="7">
              <a:lnSpc>
                <a:spcPct val="115000"/>
              </a:lnSpc>
              <a:spcBef>
                <a:spcPts val="0"/>
              </a:spcBef>
              <a:spcAft>
                <a:spcPts val="1600"/>
              </a:spcAft>
              <a:buClr>
                <a:schemeClr val="dk2"/>
              </a:buClr>
              <a:buChar char="○"/>
              <a:defRPr>
                <a:solidFill>
                  <a:schemeClr val="dk2"/>
                </a:solidFill>
              </a:defRPr>
            </a:lvl8pPr>
            <a:lvl9pPr lvl="8">
              <a:lnSpc>
                <a:spcPct val="115000"/>
              </a:lnSpc>
              <a:spcBef>
                <a:spcPts val="0"/>
              </a:spcBef>
              <a:spcAft>
                <a:spcPts val="1600"/>
              </a:spcAft>
              <a:buClr>
                <a:schemeClr val="dk2"/>
              </a:buClr>
              <a:buChar cha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s-419" sz="1000">
                <a:solidFill>
                  <a:schemeClr val="dk2"/>
                </a:solidFill>
              </a:rPr>
              <a:t>‹Nº›</a:t>
            </a:fld>
            <a:endParaRPr lang="es-419"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54"/>
        <p:cNvGrpSpPr/>
        <p:nvPr/>
      </p:nvGrpSpPr>
      <p:grpSpPr>
        <a:xfrm>
          <a:off x="0" y="0"/>
          <a:ext cx="0" cy="0"/>
          <a:chOff x="0" y="0"/>
          <a:chExt cx="0" cy="0"/>
        </a:xfrm>
      </p:grpSpPr>
      <p:sp>
        <p:nvSpPr>
          <p:cNvPr id="55" name="Shape 55"/>
          <p:cNvSpPr txBox="1">
            <a:spLocks noGrp="1"/>
          </p:cNvSpPr>
          <p:nvPr>
            <p:ph type="title"/>
          </p:nvPr>
        </p:nvSpPr>
        <p:spPr>
          <a:xfrm>
            <a:off x="2272325" y="583175"/>
            <a:ext cx="4653600" cy="33006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ctr">
              <a:spcBef>
                <a:spcPts val="0"/>
              </a:spcBef>
              <a:buNone/>
            </a:pPr>
            <a:r>
              <a:rPr lang="es-419" sz="2000" b="1">
                <a:latin typeface="Dosis"/>
                <a:ea typeface="Dosis"/>
                <a:cs typeface="Dosis"/>
                <a:sym typeface="Dosis"/>
              </a:rPr>
              <a:t>Universidad Nacional Autónoma de México</a:t>
            </a:r>
          </a:p>
          <a:p>
            <a:pPr lvl="0" algn="ctr">
              <a:spcBef>
                <a:spcPts val="0"/>
              </a:spcBef>
              <a:buNone/>
            </a:pPr>
            <a:r>
              <a:rPr lang="es-419" sz="2000" b="1">
                <a:latin typeface="Dosis"/>
                <a:ea typeface="Dosis"/>
                <a:cs typeface="Dosis"/>
                <a:sym typeface="Dosis"/>
              </a:rPr>
              <a:t>Facultad de Estudios Superiores Iztacala</a:t>
            </a:r>
          </a:p>
          <a:p>
            <a:pPr lvl="0" algn="ctr" rtl="0">
              <a:spcBef>
                <a:spcPts val="0"/>
              </a:spcBef>
              <a:buNone/>
            </a:pPr>
            <a:endParaRPr sz="2000">
              <a:latin typeface="Dosis"/>
              <a:ea typeface="Dosis"/>
              <a:cs typeface="Dosis"/>
              <a:sym typeface="Dosis"/>
            </a:endParaRPr>
          </a:p>
          <a:p>
            <a:pPr lvl="0" algn="ctr" rtl="0">
              <a:spcBef>
                <a:spcPts val="0"/>
              </a:spcBef>
              <a:buNone/>
            </a:pPr>
            <a:r>
              <a:rPr lang="es-419" sz="2000">
                <a:latin typeface="Dosis"/>
                <a:ea typeface="Dosis"/>
                <a:cs typeface="Dosis"/>
                <a:sym typeface="Dosis"/>
              </a:rPr>
              <a:t>Hernández Peña Xitlali Irazú</a:t>
            </a:r>
          </a:p>
          <a:p>
            <a:pPr lvl="0" algn="ctr" rtl="0">
              <a:spcBef>
                <a:spcPts val="0"/>
              </a:spcBef>
              <a:buNone/>
            </a:pPr>
            <a:r>
              <a:rPr lang="es-419" sz="2000">
                <a:latin typeface="Dosis"/>
                <a:ea typeface="Dosis"/>
                <a:cs typeface="Dosis"/>
                <a:sym typeface="Dosis"/>
              </a:rPr>
              <a:t>Hernández Sánchez Fátima Itzel </a:t>
            </a:r>
          </a:p>
          <a:p>
            <a:pPr lvl="0" algn="ctr" rtl="0">
              <a:spcBef>
                <a:spcPts val="0"/>
              </a:spcBef>
              <a:buNone/>
            </a:pPr>
            <a:r>
              <a:rPr lang="es-419" sz="2000">
                <a:latin typeface="Dosis"/>
                <a:ea typeface="Dosis"/>
                <a:cs typeface="Dosis"/>
                <a:sym typeface="Dosis"/>
              </a:rPr>
              <a:t>Hinojosa Hernández Luis Daniel</a:t>
            </a:r>
          </a:p>
          <a:p>
            <a:pPr lvl="0" algn="ctr" rtl="0">
              <a:spcBef>
                <a:spcPts val="0"/>
              </a:spcBef>
              <a:buNone/>
            </a:pPr>
            <a:endParaRPr sz="2000">
              <a:latin typeface="Dosis"/>
              <a:ea typeface="Dosis"/>
              <a:cs typeface="Dosis"/>
              <a:sym typeface="Dosis"/>
            </a:endParaRPr>
          </a:p>
          <a:p>
            <a:pPr lvl="0" algn="ctr" rtl="0">
              <a:spcBef>
                <a:spcPts val="0"/>
              </a:spcBef>
              <a:buNone/>
            </a:pPr>
            <a:r>
              <a:rPr lang="es-419" sz="2000">
                <a:latin typeface="Dosis"/>
                <a:ea typeface="Dosis"/>
                <a:cs typeface="Dosis"/>
                <a:sym typeface="Dosis"/>
              </a:rPr>
              <a:t>Grupo:1373</a:t>
            </a:r>
          </a:p>
          <a:p>
            <a:pPr lvl="0" algn="ctr" rtl="0">
              <a:spcBef>
                <a:spcPts val="0"/>
              </a:spcBef>
              <a:buNone/>
            </a:pPr>
            <a:r>
              <a:rPr lang="es-419" sz="2000">
                <a:latin typeface="Dosis"/>
                <a:ea typeface="Dosis"/>
                <a:cs typeface="Dosis"/>
                <a:sym typeface="Dosis"/>
              </a:rPr>
              <a:t>Sistema Digestivo</a:t>
            </a:r>
          </a:p>
          <a:p>
            <a:pPr lvl="0" algn="ctr">
              <a:spcBef>
                <a:spcPts val="0"/>
              </a:spcBef>
              <a:buNone/>
            </a:pPr>
            <a:endParaRPr sz="2000">
              <a:latin typeface="Dosis"/>
              <a:ea typeface="Dosis"/>
              <a:cs typeface="Dosis"/>
              <a:sym typeface="Dosis"/>
            </a:endParaRPr>
          </a:p>
        </p:txBody>
      </p:sp>
      <p:pic>
        <p:nvPicPr>
          <p:cNvPr id="56" name="Shape 56"/>
          <p:cNvPicPr preferRelativeResize="0"/>
          <p:nvPr/>
        </p:nvPicPr>
        <p:blipFill>
          <a:blip r:embed="rId3">
            <a:alphaModFix/>
          </a:blip>
          <a:stretch>
            <a:fillRect/>
          </a:stretch>
        </p:blipFill>
        <p:spPr>
          <a:xfrm>
            <a:off x="268275" y="349900"/>
            <a:ext cx="1664120" cy="1868200"/>
          </a:xfrm>
          <a:prstGeom prst="rect">
            <a:avLst/>
          </a:prstGeom>
          <a:noFill/>
          <a:ln>
            <a:noFill/>
          </a:ln>
        </p:spPr>
      </p:pic>
      <p:pic>
        <p:nvPicPr>
          <p:cNvPr id="57" name="Shape 57"/>
          <p:cNvPicPr preferRelativeResize="0"/>
          <p:nvPr/>
        </p:nvPicPr>
        <p:blipFill>
          <a:blip r:embed="rId4">
            <a:alphaModFix/>
          </a:blip>
          <a:stretch>
            <a:fillRect/>
          </a:stretch>
        </p:blipFill>
        <p:spPr>
          <a:xfrm>
            <a:off x="7074647" y="498625"/>
            <a:ext cx="1719452" cy="17194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a:latin typeface="Dosis"/>
                <a:ea typeface="Dosis"/>
                <a:cs typeface="Dosis"/>
                <a:sym typeface="Dosis"/>
              </a:rPr>
              <a:t>Relaciones del cuello del páncreas</a:t>
            </a:r>
          </a:p>
        </p:txBody>
      </p:sp>
      <p:sp>
        <p:nvSpPr>
          <p:cNvPr id="122" name="Shape 122"/>
          <p:cNvSpPr txBox="1">
            <a:spLocks noGrp="1"/>
          </p:cNvSpPr>
          <p:nvPr>
            <p:ph type="body" idx="1"/>
          </p:nvPr>
        </p:nvSpPr>
        <p:spPr>
          <a:xfrm>
            <a:off x="311700" y="2092075"/>
            <a:ext cx="3999900" cy="15372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just"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Anterior:</a:t>
            </a:r>
            <a:r>
              <a:rPr lang="es-419" sz="1600">
                <a:solidFill>
                  <a:schemeClr val="dk1"/>
                </a:solidFill>
                <a:latin typeface="Dosis"/>
                <a:ea typeface="Dosis"/>
                <a:cs typeface="Dosis"/>
                <a:sym typeface="Dosis"/>
              </a:rPr>
              <a:t> porción pilórica del estómago</a:t>
            </a:r>
          </a:p>
          <a:p>
            <a:pPr lvl="0" algn="just"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Posterior: </a:t>
            </a:r>
            <a:r>
              <a:rPr lang="es-419" sz="1600">
                <a:solidFill>
                  <a:schemeClr val="dk1"/>
                </a:solidFill>
                <a:latin typeface="Dosis"/>
                <a:ea typeface="Dosis"/>
                <a:cs typeface="Dosis"/>
                <a:sym typeface="Dosis"/>
              </a:rPr>
              <a:t>v. mesentérica superior, v. porta</a:t>
            </a:r>
          </a:p>
          <a:p>
            <a:pPr lvl="0" algn="just"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Borde superior: </a:t>
            </a:r>
            <a:r>
              <a:rPr lang="es-419" sz="1600">
                <a:solidFill>
                  <a:schemeClr val="dk1"/>
                </a:solidFill>
                <a:latin typeface="Dosis"/>
                <a:ea typeface="Dosis"/>
                <a:cs typeface="Dosis"/>
                <a:sym typeface="Dosis"/>
              </a:rPr>
              <a:t>primera porción del duodeno ⇾ escotadura superior o duodenal</a:t>
            </a:r>
          </a:p>
          <a:p>
            <a:pPr lvl="0">
              <a:spcBef>
                <a:spcPts val="0"/>
              </a:spcBef>
              <a:buNone/>
            </a:pPr>
            <a:endParaRPr/>
          </a:p>
        </p:txBody>
      </p:sp>
      <p:sp>
        <p:nvSpPr>
          <p:cNvPr id="123" name="Shape 123"/>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24" name="Shape 124"/>
          <p:cNvPicPr preferRelativeResize="0"/>
          <p:nvPr/>
        </p:nvPicPr>
        <p:blipFill rotWithShape="1">
          <a:blip r:embed="rId3">
            <a:alphaModFix/>
          </a:blip>
          <a:srcRect l="40463" t="15117" r="24138" b="13975"/>
          <a:stretch/>
        </p:blipFill>
        <p:spPr>
          <a:xfrm>
            <a:off x="4955362" y="915625"/>
            <a:ext cx="3753976" cy="4227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a:latin typeface="Dosis"/>
                <a:ea typeface="Dosis"/>
                <a:cs typeface="Dosis"/>
                <a:sym typeface="Dosis"/>
              </a:rPr>
              <a:t>Relaciones del cuerpo del páncreas</a:t>
            </a:r>
          </a:p>
        </p:txBody>
      </p:sp>
      <p:sp>
        <p:nvSpPr>
          <p:cNvPr id="130" name="Shape 130"/>
          <p:cNvSpPr txBox="1">
            <a:spLocks noGrp="1"/>
          </p:cNvSpPr>
          <p:nvPr>
            <p:ph type="body" idx="1"/>
          </p:nvPr>
        </p:nvSpPr>
        <p:spPr>
          <a:xfrm>
            <a:off x="311700" y="1169712"/>
            <a:ext cx="3999900" cy="37197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just" rtl="0">
              <a:lnSpc>
                <a:spcPct val="108000"/>
              </a:lnSpc>
              <a:spcBef>
                <a:spcPts val="600"/>
              </a:spcBef>
              <a:spcAft>
                <a:spcPts val="200"/>
              </a:spcAft>
              <a:buClr>
                <a:schemeClr val="dk1"/>
              </a:buClr>
              <a:buSzPct val="73333"/>
              <a:buFont typeface="Arial"/>
              <a:buNone/>
            </a:pPr>
            <a:r>
              <a:rPr lang="es-419" sz="1500">
                <a:solidFill>
                  <a:srgbClr val="1CADE4"/>
                </a:solidFill>
                <a:latin typeface="Dosis"/>
                <a:ea typeface="Dosis"/>
                <a:cs typeface="Dosis"/>
                <a:sym typeface="Dosis"/>
              </a:rPr>
              <a:t>•</a:t>
            </a:r>
            <a:r>
              <a:rPr lang="es-419" sz="1500" b="1">
                <a:solidFill>
                  <a:schemeClr val="dk1"/>
                </a:solidFill>
                <a:latin typeface="Dosis"/>
                <a:ea typeface="Dosis"/>
                <a:cs typeface="Dosis"/>
                <a:sym typeface="Dosis"/>
              </a:rPr>
              <a:t>Anterior:</a:t>
            </a:r>
            <a:r>
              <a:rPr lang="es-419" sz="1500">
                <a:solidFill>
                  <a:schemeClr val="dk1"/>
                </a:solidFill>
                <a:latin typeface="Dosis"/>
                <a:ea typeface="Dosis"/>
                <a:cs typeface="Dosis"/>
                <a:sym typeface="Dosis"/>
              </a:rPr>
              <a:t> cuarta porción del duodeno, cara posterior del estómago</a:t>
            </a:r>
          </a:p>
          <a:p>
            <a:pPr lvl="0" algn="just" rtl="0">
              <a:lnSpc>
                <a:spcPct val="108000"/>
              </a:lnSpc>
              <a:spcBef>
                <a:spcPts val="600"/>
              </a:spcBef>
              <a:spcAft>
                <a:spcPts val="200"/>
              </a:spcAft>
              <a:buClr>
                <a:schemeClr val="dk1"/>
              </a:buClr>
              <a:buSzPct val="73333"/>
              <a:buFont typeface="Arial"/>
              <a:buNone/>
            </a:pPr>
            <a:r>
              <a:rPr lang="es-419" sz="1500">
                <a:solidFill>
                  <a:srgbClr val="1CADE4"/>
                </a:solidFill>
                <a:latin typeface="Dosis"/>
                <a:ea typeface="Dosis"/>
                <a:cs typeface="Dosis"/>
                <a:sym typeface="Dosis"/>
              </a:rPr>
              <a:t>•</a:t>
            </a:r>
            <a:r>
              <a:rPr lang="es-419" sz="1500" b="1">
                <a:solidFill>
                  <a:schemeClr val="dk1"/>
                </a:solidFill>
                <a:latin typeface="Dosis"/>
                <a:ea typeface="Dosis"/>
                <a:cs typeface="Dosis"/>
                <a:sym typeface="Dosis"/>
              </a:rPr>
              <a:t>Posterior:</a:t>
            </a:r>
            <a:r>
              <a:rPr lang="es-419" sz="1500">
                <a:solidFill>
                  <a:schemeClr val="dk1"/>
                </a:solidFill>
                <a:latin typeface="Dosis"/>
                <a:ea typeface="Dosis"/>
                <a:cs typeface="Dosis"/>
                <a:sym typeface="Dosis"/>
              </a:rPr>
              <a:t> a. aorta abdominal, vasos mesentéricos superiores, v. renal izquierda, v. mesentérica inferior, cara anterior del riñón y de la cápsula suprarrenal izquierda, ganglios linfáticos retropancreáticos, pilares del diafragma, cuerpos vertebrales L-1 y L-2</a:t>
            </a:r>
          </a:p>
          <a:p>
            <a:pPr lvl="0" algn="just" rtl="0">
              <a:lnSpc>
                <a:spcPct val="108000"/>
              </a:lnSpc>
              <a:spcBef>
                <a:spcPts val="600"/>
              </a:spcBef>
              <a:spcAft>
                <a:spcPts val="200"/>
              </a:spcAft>
              <a:buClr>
                <a:schemeClr val="dk1"/>
              </a:buClr>
              <a:buSzPct val="73333"/>
              <a:buFont typeface="Arial"/>
              <a:buNone/>
            </a:pPr>
            <a:r>
              <a:rPr lang="es-419" sz="1500">
                <a:solidFill>
                  <a:srgbClr val="1CADE4"/>
                </a:solidFill>
                <a:latin typeface="Dosis"/>
                <a:ea typeface="Dosis"/>
                <a:cs typeface="Dosis"/>
                <a:sym typeface="Dosis"/>
              </a:rPr>
              <a:t>•</a:t>
            </a:r>
            <a:r>
              <a:rPr lang="es-419" sz="1500" b="1">
                <a:solidFill>
                  <a:schemeClr val="dk1"/>
                </a:solidFill>
                <a:latin typeface="Dosis"/>
                <a:ea typeface="Dosis"/>
                <a:cs typeface="Dosis"/>
                <a:sym typeface="Dosis"/>
              </a:rPr>
              <a:t>Borde superior: </a:t>
            </a:r>
            <a:r>
              <a:rPr lang="es-419" sz="1500">
                <a:solidFill>
                  <a:schemeClr val="dk1"/>
                </a:solidFill>
                <a:latin typeface="Dosis"/>
                <a:ea typeface="Dosis"/>
                <a:cs typeface="Dosis"/>
                <a:sym typeface="Dosis"/>
              </a:rPr>
              <a:t>tubérculo epiploico u omental de His, pilar izquierdo del diafragma, riñón y cápsula suprarrenal izquierda, vasos y ganglios linfáticos esplénicos</a:t>
            </a:r>
          </a:p>
          <a:p>
            <a:pPr lvl="0" algn="just" rtl="0">
              <a:lnSpc>
                <a:spcPct val="108000"/>
              </a:lnSpc>
              <a:spcBef>
                <a:spcPts val="600"/>
              </a:spcBef>
              <a:spcAft>
                <a:spcPts val="200"/>
              </a:spcAft>
              <a:buClr>
                <a:schemeClr val="dk1"/>
              </a:buClr>
              <a:buSzPct val="73333"/>
              <a:buFont typeface="Arial"/>
              <a:buNone/>
            </a:pPr>
            <a:r>
              <a:rPr lang="es-419" sz="1500">
                <a:solidFill>
                  <a:srgbClr val="1CADE4"/>
                </a:solidFill>
                <a:latin typeface="Dosis"/>
                <a:ea typeface="Dosis"/>
                <a:cs typeface="Dosis"/>
                <a:sym typeface="Dosis"/>
              </a:rPr>
              <a:t>•</a:t>
            </a:r>
            <a:r>
              <a:rPr lang="es-419" sz="1500" b="1">
                <a:solidFill>
                  <a:schemeClr val="dk1"/>
                </a:solidFill>
                <a:latin typeface="Dosis"/>
                <a:ea typeface="Dosis"/>
                <a:cs typeface="Dosis"/>
                <a:sym typeface="Dosis"/>
              </a:rPr>
              <a:t>Borde inferior: </a:t>
            </a:r>
            <a:r>
              <a:rPr lang="es-419" sz="1500">
                <a:solidFill>
                  <a:schemeClr val="dk1"/>
                </a:solidFill>
                <a:latin typeface="Dosis"/>
                <a:ea typeface="Dosis"/>
                <a:cs typeface="Dosis"/>
                <a:sym typeface="Dosis"/>
              </a:rPr>
              <a:t>borde posterior del mesocolon transverso</a:t>
            </a:r>
          </a:p>
          <a:p>
            <a:pPr lvl="0">
              <a:spcBef>
                <a:spcPts val="0"/>
              </a:spcBef>
              <a:buNone/>
            </a:pPr>
            <a:endParaRPr/>
          </a:p>
        </p:txBody>
      </p:sp>
      <p:sp>
        <p:nvSpPr>
          <p:cNvPr id="131" name="Shape 131"/>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32" name="Shape 132"/>
          <p:cNvPicPr preferRelativeResize="0"/>
          <p:nvPr/>
        </p:nvPicPr>
        <p:blipFill rotWithShape="1">
          <a:blip r:embed="rId3">
            <a:alphaModFix/>
          </a:blip>
          <a:srcRect l="40463" t="15117" r="24138" b="13975"/>
          <a:stretch/>
        </p:blipFill>
        <p:spPr>
          <a:xfrm>
            <a:off x="4955362" y="915625"/>
            <a:ext cx="3753976" cy="42278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a:latin typeface="Dosis"/>
                <a:ea typeface="Dosis"/>
                <a:cs typeface="Dosis"/>
                <a:sym typeface="Dosis"/>
              </a:rPr>
              <a:t>Relaciones de la cola del páncreas</a:t>
            </a:r>
          </a:p>
        </p:txBody>
      </p:sp>
      <p:sp>
        <p:nvSpPr>
          <p:cNvPr id="138" name="Shape 138"/>
          <p:cNvSpPr txBox="1">
            <a:spLocks noGrp="1"/>
          </p:cNvSpPr>
          <p:nvPr>
            <p:ph type="body" idx="1"/>
          </p:nvPr>
        </p:nvSpPr>
        <p:spPr>
          <a:xfrm>
            <a:off x="311700" y="2381125"/>
            <a:ext cx="3999900" cy="9591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Posterior: </a:t>
            </a:r>
            <a:r>
              <a:rPr lang="es-419" sz="1600">
                <a:solidFill>
                  <a:schemeClr val="dk1"/>
                </a:solidFill>
                <a:latin typeface="Dosis"/>
                <a:ea typeface="Dosis"/>
                <a:cs typeface="Dosis"/>
                <a:sym typeface="Dosis"/>
              </a:rPr>
              <a:t>riñón izquierdo, hilio del bazo</a:t>
            </a:r>
          </a:p>
          <a:p>
            <a:pPr lvl="0"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Anterior: </a:t>
            </a:r>
            <a:r>
              <a:rPr lang="es-419" sz="1600">
                <a:solidFill>
                  <a:schemeClr val="dk1"/>
                </a:solidFill>
                <a:latin typeface="Dosis"/>
                <a:ea typeface="Dosis"/>
                <a:cs typeface="Dosis"/>
                <a:sym typeface="Dosis"/>
              </a:rPr>
              <a:t>cara posterior del estómago</a:t>
            </a:r>
          </a:p>
          <a:p>
            <a:pPr lvl="0">
              <a:spcBef>
                <a:spcPts val="0"/>
              </a:spcBef>
              <a:buNone/>
            </a:pPr>
            <a:endParaRPr>
              <a:latin typeface="Dosis"/>
              <a:ea typeface="Dosis"/>
              <a:cs typeface="Dosis"/>
              <a:sym typeface="Dosis"/>
            </a:endParaRPr>
          </a:p>
        </p:txBody>
      </p:sp>
      <p:sp>
        <p:nvSpPr>
          <p:cNvPr id="139" name="Shape 139"/>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40" name="Shape 140"/>
          <p:cNvPicPr preferRelativeResize="0"/>
          <p:nvPr/>
        </p:nvPicPr>
        <p:blipFill rotWithShape="1">
          <a:blip r:embed="rId3">
            <a:alphaModFix/>
          </a:blip>
          <a:srcRect l="40463" t="15117" r="24138" b="13975"/>
          <a:stretch/>
        </p:blipFill>
        <p:spPr>
          <a:xfrm>
            <a:off x="4955362" y="915625"/>
            <a:ext cx="3753976" cy="42278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a:latin typeface="Dosis"/>
                <a:ea typeface="Dosis"/>
                <a:cs typeface="Dosis"/>
                <a:sym typeface="Dosis"/>
              </a:rPr>
              <a:t>Situación con respecto al peritoneo</a:t>
            </a:r>
          </a:p>
        </p:txBody>
      </p:sp>
      <p:sp>
        <p:nvSpPr>
          <p:cNvPr id="146" name="Shape 146"/>
          <p:cNvSpPr txBox="1">
            <a:spLocks noGrp="1"/>
          </p:cNvSpPr>
          <p:nvPr>
            <p:ph type="body" idx="1"/>
          </p:nvPr>
        </p:nvSpPr>
        <p:spPr>
          <a:xfrm>
            <a:off x="311700" y="1956325"/>
            <a:ext cx="3999900" cy="18087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just" rtl="0">
              <a:lnSpc>
                <a:spcPct val="90000"/>
              </a:lnSpc>
              <a:spcBef>
                <a:spcPts val="1200"/>
              </a:spcBef>
              <a:spcAft>
                <a:spcPts val="200"/>
              </a:spcAft>
              <a:buClr>
                <a:schemeClr val="dk1"/>
              </a:buClr>
              <a:buSzPct val="50000"/>
              <a:buFont typeface="Arial"/>
              <a:buNone/>
            </a:pPr>
            <a:r>
              <a:rPr lang="es-419" sz="2200">
                <a:solidFill>
                  <a:schemeClr val="dk1"/>
                </a:solidFill>
                <a:latin typeface="Dosis"/>
                <a:ea typeface="Dosis"/>
                <a:cs typeface="Dosis"/>
                <a:sym typeface="Dosis"/>
              </a:rPr>
              <a:t>El páncreas es retroperitoneal (de forma secundaria) excepto una pequeña porción de la cola (intraperitoneal).</a:t>
            </a:r>
          </a:p>
          <a:p>
            <a:pPr lvl="0">
              <a:spcBef>
                <a:spcPts val="0"/>
              </a:spcBef>
              <a:buNone/>
            </a:pPr>
            <a:endParaRPr/>
          </a:p>
        </p:txBody>
      </p:sp>
      <p:sp>
        <p:nvSpPr>
          <p:cNvPr id="147" name="Shape 147"/>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48" name="Shape 148"/>
          <p:cNvPicPr preferRelativeResize="0"/>
          <p:nvPr/>
        </p:nvPicPr>
        <p:blipFill>
          <a:blip r:embed="rId3">
            <a:alphaModFix/>
          </a:blip>
          <a:stretch>
            <a:fillRect/>
          </a:stretch>
        </p:blipFill>
        <p:spPr>
          <a:xfrm>
            <a:off x="4689225" y="1446200"/>
            <a:ext cx="4286250" cy="2828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52"/>
        <p:cNvGrpSpPr/>
        <p:nvPr/>
      </p:nvGrpSpPr>
      <p:grpSpPr>
        <a:xfrm>
          <a:off x="0" y="0"/>
          <a:ext cx="0" cy="0"/>
          <a:chOff x="0" y="0"/>
          <a:chExt cx="0" cy="0"/>
        </a:xfrm>
      </p:grpSpPr>
      <p:pic>
        <p:nvPicPr>
          <p:cNvPr id="153" name="Shape 153"/>
          <p:cNvPicPr preferRelativeResize="0"/>
          <p:nvPr/>
        </p:nvPicPr>
        <p:blipFill rotWithShape="1">
          <a:blip r:embed="rId3">
            <a:alphaModFix/>
          </a:blip>
          <a:srcRect l="14679" t="25374" r="44747" b="15380"/>
          <a:stretch/>
        </p:blipFill>
        <p:spPr>
          <a:xfrm>
            <a:off x="1561501" y="100275"/>
            <a:ext cx="6021003" cy="49429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endParaRPr b="1">
              <a:latin typeface="Dosis"/>
              <a:ea typeface="Dosis"/>
              <a:cs typeface="Dosis"/>
              <a:sym typeface="Dosis"/>
            </a:endParaRPr>
          </a:p>
        </p:txBody>
      </p:sp>
      <p:sp>
        <p:nvSpPr>
          <p:cNvPr id="159" name="Shape 159"/>
          <p:cNvSpPr txBox="1">
            <a:spLocks noGrp="1"/>
          </p:cNvSpPr>
          <p:nvPr>
            <p:ph type="body" idx="1"/>
          </p:nvPr>
        </p:nvSpPr>
        <p:spPr>
          <a:xfrm>
            <a:off x="3117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sp>
        <p:nvSpPr>
          <p:cNvPr id="160" name="Shape 160"/>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61" name="Shape 16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Shape 166"/>
          <p:cNvPicPr preferRelativeResize="0"/>
          <p:nvPr/>
        </p:nvPicPr>
        <p:blipFill rotWithShape="1">
          <a:blip r:embed="rId3">
            <a:alphaModFix/>
          </a:blip>
          <a:srcRect l="38665" t="10994" r="22404" b="9280"/>
          <a:stretch/>
        </p:blipFill>
        <p:spPr>
          <a:xfrm>
            <a:off x="2421538" y="95675"/>
            <a:ext cx="4300926" cy="49521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Shape 171"/>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endParaRPr b="1">
              <a:latin typeface="Dosis"/>
              <a:ea typeface="Dosis"/>
              <a:cs typeface="Dosis"/>
              <a:sym typeface="Dosis"/>
            </a:endParaRPr>
          </a:p>
        </p:txBody>
      </p:sp>
      <p:sp>
        <p:nvSpPr>
          <p:cNvPr id="172" name="Shape 172"/>
          <p:cNvSpPr txBox="1">
            <a:spLocks noGrp="1"/>
          </p:cNvSpPr>
          <p:nvPr>
            <p:ph type="body" idx="1"/>
          </p:nvPr>
        </p:nvSpPr>
        <p:spPr>
          <a:xfrm>
            <a:off x="3117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sp>
        <p:nvSpPr>
          <p:cNvPr id="173" name="Shape 173"/>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74" name="Shape 17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Shape 179"/>
          <p:cNvPicPr preferRelativeResize="0"/>
          <p:nvPr/>
        </p:nvPicPr>
        <p:blipFill rotWithShape="1">
          <a:blip r:embed="rId3">
            <a:alphaModFix/>
          </a:blip>
          <a:srcRect l="36199" t="42927" r="15689" b="11238"/>
          <a:stretch/>
        </p:blipFill>
        <p:spPr>
          <a:xfrm>
            <a:off x="684900" y="489762"/>
            <a:ext cx="7774199" cy="4163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Shape 18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endParaRPr b="1">
              <a:latin typeface="Dosis"/>
              <a:ea typeface="Dosis"/>
              <a:cs typeface="Dosis"/>
              <a:sym typeface="Dosis"/>
            </a:endParaRPr>
          </a:p>
        </p:txBody>
      </p:sp>
      <p:sp>
        <p:nvSpPr>
          <p:cNvPr id="185" name="Shape 185"/>
          <p:cNvSpPr txBox="1">
            <a:spLocks noGrp="1"/>
          </p:cNvSpPr>
          <p:nvPr>
            <p:ph type="body" idx="1"/>
          </p:nvPr>
        </p:nvSpPr>
        <p:spPr>
          <a:xfrm>
            <a:off x="3117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sp>
        <p:nvSpPr>
          <p:cNvPr id="186" name="Shape 186"/>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87" name="Shape 18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
        <p:cNvGrpSpPr/>
        <p:nvPr/>
      </p:nvGrpSpPr>
      <p:grpSpPr>
        <a:xfrm>
          <a:off x="0" y="0"/>
          <a:ext cx="0" cy="0"/>
          <a:chOff x="0" y="0"/>
          <a:chExt cx="0" cy="0"/>
        </a:xfrm>
      </p:grpSpPr>
      <p:sp>
        <p:nvSpPr>
          <p:cNvPr id="62" name="Shape 62"/>
          <p:cNvSpPr txBox="1"/>
          <p:nvPr/>
        </p:nvSpPr>
        <p:spPr>
          <a:xfrm>
            <a:off x="606475" y="698300"/>
            <a:ext cx="8106000" cy="1214400"/>
          </a:xfrm>
          <a:prstGeom prst="rect">
            <a:avLst/>
          </a:prstGeom>
          <a:noFill/>
          <a:ln>
            <a:noFill/>
          </a:ln>
        </p:spPr>
        <p:txBody>
          <a:bodyPr wrap="square" lIns="91425" tIns="91425" rIns="91425" bIns="91425" anchor="t" anchorCtr="0">
            <a:noAutofit/>
          </a:bodyPr>
          <a:lstStyle/>
          <a:p>
            <a:pPr lvl="0" algn="ctr">
              <a:spcBef>
                <a:spcPts val="0"/>
              </a:spcBef>
              <a:buNone/>
            </a:pPr>
            <a:r>
              <a:rPr lang="es-419" sz="4800" b="1">
                <a:latin typeface="Comfortaa"/>
                <a:ea typeface="Comfortaa"/>
                <a:cs typeface="Comfortaa"/>
                <a:sym typeface="Comfortaa"/>
              </a:rPr>
              <a:t>PÁNCREAS EXOCRINO</a:t>
            </a:r>
          </a:p>
        </p:txBody>
      </p:sp>
      <p:pic>
        <p:nvPicPr>
          <p:cNvPr id="63" name="Shape 63"/>
          <p:cNvPicPr preferRelativeResize="0"/>
          <p:nvPr/>
        </p:nvPicPr>
        <p:blipFill>
          <a:blip r:embed="rId4">
            <a:alphaModFix/>
          </a:blip>
          <a:stretch>
            <a:fillRect/>
          </a:stretch>
        </p:blipFill>
        <p:spPr>
          <a:xfrm>
            <a:off x="2753987" y="2412874"/>
            <a:ext cx="3810975" cy="1905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Shape 192"/>
          <p:cNvPicPr preferRelativeResize="0"/>
          <p:nvPr/>
        </p:nvPicPr>
        <p:blipFill rotWithShape="1">
          <a:blip r:embed="rId3">
            <a:alphaModFix/>
          </a:blip>
          <a:srcRect l="25621" t="26597" r="8967" b="14402"/>
          <a:stretch/>
        </p:blipFill>
        <p:spPr>
          <a:xfrm>
            <a:off x="731250" y="624000"/>
            <a:ext cx="7681499" cy="3895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endParaRPr b="1">
              <a:latin typeface="Dosis"/>
              <a:ea typeface="Dosis"/>
              <a:cs typeface="Dosis"/>
              <a:sym typeface="Dosis"/>
            </a:endParaRPr>
          </a:p>
        </p:txBody>
      </p:sp>
      <p:sp>
        <p:nvSpPr>
          <p:cNvPr id="198" name="Shape 198"/>
          <p:cNvSpPr txBox="1">
            <a:spLocks noGrp="1"/>
          </p:cNvSpPr>
          <p:nvPr>
            <p:ph type="body" idx="1"/>
          </p:nvPr>
        </p:nvSpPr>
        <p:spPr>
          <a:xfrm>
            <a:off x="3117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sp>
        <p:nvSpPr>
          <p:cNvPr id="199" name="Shape 199"/>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200" name="Shape 20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l="25642" t="20743" r="9011" b="5618"/>
          <a:stretch/>
        </p:blipFill>
        <p:spPr>
          <a:xfrm>
            <a:off x="1273762" y="482075"/>
            <a:ext cx="6596475" cy="4179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a:latin typeface="Dosis"/>
                <a:ea typeface="Dosis"/>
                <a:cs typeface="Dosis"/>
                <a:sym typeface="Dosis"/>
              </a:rPr>
              <a:t>Inervación simpática</a:t>
            </a:r>
          </a:p>
        </p:txBody>
      </p:sp>
      <p:sp>
        <p:nvSpPr>
          <p:cNvPr id="211" name="Shape 211"/>
          <p:cNvSpPr txBox="1">
            <a:spLocks noGrp="1"/>
          </p:cNvSpPr>
          <p:nvPr>
            <p:ph type="body" idx="1"/>
          </p:nvPr>
        </p:nvSpPr>
        <p:spPr>
          <a:xfrm>
            <a:off x="311700" y="1152475"/>
            <a:ext cx="3999900" cy="36726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rtl="0">
              <a:lnSpc>
                <a:spcPct val="90000"/>
              </a:lnSpc>
              <a:spcBef>
                <a:spcPts val="1200"/>
              </a:spcBef>
              <a:spcAft>
                <a:spcPts val="200"/>
              </a:spcAft>
              <a:buClr>
                <a:schemeClr val="dk1"/>
              </a:buClr>
              <a:buSzPct val="55000"/>
              <a:buFont typeface="Arial"/>
              <a:buNone/>
            </a:pPr>
            <a:r>
              <a:rPr lang="es-419" sz="2000">
                <a:solidFill>
                  <a:srgbClr val="1CADE4"/>
                </a:solidFill>
                <a:latin typeface="Dosis"/>
                <a:ea typeface="Dosis"/>
                <a:cs typeface="Dosis"/>
                <a:sym typeface="Dosis"/>
              </a:rPr>
              <a:t>•</a:t>
            </a:r>
            <a:r>
              <a:rPr lang="es-419" sz="2000">
                <a:solidFill>
                  <a:schemeClr val="dk1"/>
                </a:solidFill>
                <a:latin typeface="Dosis"/>
                <a:ea typeface="Dosis"/>
                <a:cs typeface="Dosis"/>
                <a:sym typeface="Dosis"/>
              </a:rPr>
              <a:t>Los nervios proceden del plexo solar (T-4 a T-9) y forman en el interior de la glándula un plexo interlobulillar.</a:t>
            </a:r>
          </a:p>
          <a:p>
            <a:pPr lvl="0" rtl="0">
              <a:lnSpc>
                <a:spcPct val="90000"/>
              </a:lnSpc>
              <a:spcBef>
                <a:spcPts val="1200"/>
              </a:spcBef>
              <a:spcAft>
                <a:spcPts val="200"/>
              </a:spcAft>
              <a:buClr>
                <a:schemeClr val="dk1"/>
              </a:buClr>
              <a:buSzPct val="55000"/>
              <a:buFont typeface="Arial"/>
              <a:buNone/>
            </a:pPr>
            <a:r>
              <a:rPr lang="es-419" sz="2000">
                <a:solidFill>
                  <a:srgbClr val="1CADE4"/>
                </a:solidFill>
                <a:latin typeface="Dosis"/>
                <a:ea typeface="Dosis"/>
                <a:cs typeface="Dosis"/>
                <a:sym typeface="Dosis"/>
              </a:rPr>
              <a:t>•</a:t>
            </a:r>
            <a:r>
              <a:rPr lang="es-419" sz="2000">
                <a:solidFill>
                  <a:schemeClr val="dk1"/>
                </a:solidFill>
                <a:latin typeface="Dosis"/>
                <a:ea typeface="Dosis"/>
                <a:cs typeface="Dosis"/>
                <a:sym typeface="Dosis"/>
              </a:rPr>
              <a:t>Origen ganglionar de las fibras postganglionares: ganglios torácicos y semilunares</a:t>
            </a:r>
          </a:p>
          <a:p>
            <a:pPr lvl="0" rtl="0">
              <a:lnSpc>
                <a:spcPct val="90000"/>
              </a:lnSpc>
              <a:spcBef>
                <a:spcPts val="1200"/>
              </a:spcBef>
              <a:spcAft>
                <a:spcPts val="200"/>
              </a:spcAft>
              <a:buClr>
                <a:schemeClr val="dk1"/>
              </a:buClr>
              <a:buSzPct val="55000"/>
              <a:buFont typeface="Arial"/>
              <a:buNone/>
            </a:pPr>
            <a:r>
              <a:rPr lang="es-419" sz="2000">
                <a:solidFill>
                  <a:srgbClr val="1CADE4"/>
                </a:solidFill>
                <a:latin typeface="Dosis"/>
                <a:ea typeface="Dosis"/>
                <a:cs typeface="Dosis"/>
                <a:sym typeface="Dosis"/>
              </a:rPr>
              <a:t>•</a:t>
            </a:r>
            <a:r>
              <a:rPr lang="es-419" sz="2000">
                <a:solidFill>
                  <a:schemeClr val="dk1"/>
                </a:solidFill>
                <a:latin typeface="Dosis"/>
                <a:ea typeface="Dosis"/>
                <a:cs typeface="Dosis"/>
                <a:sym typeface="Dosis"/>
              </a:rPr>
              <a:t>Trayecto de fibras postganglionares: nervio esplénico mayor y plexo renal</a:t>
            </a:r>
          </a:p>
          <a:p>
            <a:pPr lvl="0" rtl="0">
              <a:lnSpc>
                <a:spcPct val="90000"/>
              </a:lnSpc>
              <a:spcBef>
                <a:spcPts val="1200"/>
              </a:spcBef>
              <a:spcAft>
                <a:spcPts val="200"/>
              </a:spcAft>
              <a:buClr>
                <a:schemeClr val="dk1"/>
              </a:buClr>
              <a:buSzPct val="55000"/>
              <a:buFont typeface="Arial"/>
              <a:buNone/>
            </a:pPr>
            <a:r>
              <a:rPr lang="es-419" sz="2000">
                <a:solidFill>
                  <a:srgbClr val="1CADE4"/>
                </a:solidFill>
                <a:latin typeface="Dosis"/>
                <a:ea typeface="Dosis"/>
                <a:cs typeface="Dosis"/>
                <a:sym typeface="Dosis"/>
              </a:rPr>
              <a:t>•</a:t>
            </a:r>
            <a:r>
              <a:rPr lang="es-419" sz="2000">
                <a:solidFill>
                  <a:schemeClr val="dk1"/>
                </a:solidFill>
                <a:latin typeface="Dosis"/>
                <a:ea typeface="Dosis"/>
                <a:cs typeface="Dosis"/>
                <a:sym typeface="Dosis"/>
              </a:rPr>
              <a:t>Función: inhibición secretora [?]</a:t>
            </a:r>
          </a:p>
          <a:p>
            <a:pPr lvl="0">
              <a:spcBef>
                <a:spcPts val="0"/>
              </a:spcBef>
              <a:buNone/>
            </a:pPr>
            <a:endParaRPr/>
          </a:p>
        </p:txBody>
      </p:sp>
      <p:sp>
        <p:nvSpPr>
          <p:cNvPr id="212" name="Shape 212"/>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213" name="Shape 213"/>
          <p:cNvPicPr preferRelativeResize="0"/>
          <p:nvPr/>
        </p:nvPicPr>
        <p:blipFill rotWithShape="1">
          <a:blip r:embed="rId3">
            <a:alphaModFix/>
          </a:blip>
          <a:srcRect l="41152" t="17408" r="24659" b="17120"/>
          <a:stretch/>
        </p:blipFill>
        <p:spPr>
          <a:xfrm>
            <a:off x="4619125" y="188901"/>
            <a:ext cx="4426451" cy="476568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a:latin typeface="Dosis"/>
                <a:ea typeface="Dosis"/>
                <a:cs typeface="Dosis"/>
                <a:sym typeface="Dosis"/>
              </a:rPr>
              <a:t>Inervación parasimpática</a:t>
            </a:r>
          </a:p>
        </p:txBody>
      </p:sp>
      <p:sp>
        <p:nvSpPr>
          <p:cNvPr id="219" name="Shape 219"/>
          <p:cNvSpPr txBox="1">
            <a:spLocks noGrp="1"/>
          </p:cNvSpPr>
          <p:nvPr>
            <p:ph type="body" idx="1"/>
          </p:nvPr>
        </p:nvSpPr>
        <p:spPr>
          <a:xfrm>
            <a:off x="311700" y="1331125"/>
            <a:ext cx="3999900" cy="30591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rtl="0">
              <a:lnSpc>
                <a:spcPct val="90000"/>
              </a:lnSpc>
              <a:spcBef>
                <a:spcPts val="1200"/>
              </a:spcBef>
              <a:spcAft>
                <a:spcPts val="200"/>
              </a:spcAft>
              <a:buClr>
                <a:schemeClr val="dk1"/>
              </a:buClr>
              <a:buSzPct val="55000"/>
              <a:buFont typeface="Arial"/>
              <a:buNone/>
            </a:pPr>
            <a:r>
              <a:rPr lang="es-419" sz="2000">
                <a:solidFill>
                  <a:srgbClr val="1CADE4"/>
                </a:solidFill>
                <a:latin typeface="Dosis"/>
                <a:ea typeface="Dosis"/>
                <a:cs typeface="Dosis"/>
                <a:sym typeface="Dosis"/>
              </a:rPr>
              <a:t>•</a:t>
            </a:r>
            <a:r>
              <a:rPr lang="es-419" sz="2000">
                <a:solidFill>
                  <a:schemeClr val="dk1"/>
                </a:solidFill>
                <a:latin typeface="Dosis"/>
                <a:ea typeface="Dosis"/>
                <a:cs typeface="Dosis"/>
                <a:sym typeface="Dosis"/>
              </a:rPr>
              <a:t>Origen real de las fibras ganglionares: Núcleo dorsal del vago y nervio vago</a:t>
            </a:r>
          </a:p>
          <a:p>
            <a:pPr lvl="0" rtl="0">
              <a:lnSpc>
                <a:spcPct val="90000"/>
              </a:lnSpc>
              <a:spcBef>
                <a:spcPts val="1200"/>
              </a:spcBef>
              <a:spcAft>
                <a:spcPts val="200"/>
              </a:spcAft>
              <a:buClr>
                <a:schemeClr val="dk1"/>
              </a:buClr>
              <a:buSzPct val="55000"/>
              <a:buFont typeface="Arial"/>
              <a:buNone/>
            </a:pPr>
            <a:r>
              <a:rPr lang="es-419" sz="2000">
                <a:solidFill>
                  <a:srgbClr val="1CADE4"/>
                </a:solidFill>
                <a:latin typeface="Dosis"/>
                <a:ea typeface="Dosis"/>
                <a:cs typeface="Dosis"/>
                <a:sym typeface="Dosis"/>
              </a:rPr>
              <a:t>•</a:t>
            </a:r>
            <a:r>
              <a:rPr lang="es-419" sz="2000">
                <a:solidFill>
                  <a:schemeClr val="dk1"/>
                </a:solidFill>
                <a:latin typeface="Dosis"/>
                <a:ea typeface="Dosis"/>
                <a:cs typeface="Dosis"/>
                <a:sym typeface="Dosis"/>
              </a:rPr>
              <a:t>Origen ganglionar de las fibras postganglionares: ganglios terminales</a:t>
            </a:r>
          </a:p>
          <a:p>
            <a:pPr lvl="0" rtl="0">
              <a:lnSpc>
                <a:spcPct val="90000"/>
              </a:lnSpc>
              <a:spcBef>
                <a:spcPts val="1200"/>
              </a:spcBef>
              <a:spcAft>
                <a:spcPts val="200"/>
              </a:spcAft>
              <a:buClr>
                <a:schemeClr val="dk1"/>
              </a:buClr>
              <a:buSzPct val="55000"/>
              <a:buFont typeface="Arial"/>
              <a:buNone/>
            </a:pPr>
            <a:r>
              <a:rPr lang="es-419" sz="2000">
                <a:solidFill>
                  <a:srgbClr val="1CADE4"/>
                </a:solidFill>
                <a:latin typeface="Dosis"/>
                <a:ea typeface="Dosis"/>
                <a:cs typeface="Dosis"/>
                <a:sym typeface="Dosis"/>
              </a:rPr>
              <a:t>•</a:t>
            </a:r>
            <a:r>
              <a:rPr lang="es-419" sz="2000">
                <a:solidFill>
                  <a:schemeClr val="dk1"/>
                </a:solidFill>
                <a:latin typeface="Dosis"/>
                <a:ea typeface="Dosis"/>
                <a:cs typeface="Dosis"/>
                <a:sym typeface="Dosis"/>
              </a:rPr>
              <a:t>Trayecto de fibras postganglionares: fibras intramurales</a:t>
            </a:r>
          </a:p>
          <a:p>
            <a:pPr lvl="0" rtl="0">
              <a:lnSpc>
                <a:spcPct val="90000"/>
              </a:lnSpc>
              <a:spcBef>
                <a:spcPts val="1200"/>
              </a:spcBef>
              <a:spcAft>
                <a:spcPts val="200"/>
              </a:spcAft>
              <a:buClr>
                <a:schemeClr val="dk1"/>
              </a:buClr>
              <a:buSzPct val="55000"/>
              <a:buFont typeface="Arial"/>
              <a:buNone/>
            </a:pPr>
            <a:r>
              <a:rPr lang="es-419" sz="2000">
                <a:solidFill>
                  <a:srgbClr val="1CADE4"/>
                </a:solidFill>
                <a:latin typeface="Dosis"/>
                <a:ea typeface="Dosis"/>
                <a:cs typeface="Dosis"/>
                <a:sym typeface="Dosis"/>
              </a:rPr>
              <a:t>•</a:t>
            </a:r>
            <a:r>
              <a:rPr lang="es-419" sz="2000">
                <a:solidFill>
                  <a:schemeClr val="dk1"/>
                </a:solidFill>
                <a:latin typeface="Dosis"/>
                <a:ea typeface="Dosis"/>
                <a:cs typeface="Dosis"/>
                <a:sym typeface="Dosis"/>
              </a:rPr>
              <a:t>Función: motora</a:t>
            </a:r>
          </a:p>
          <a:p>
            <a:pPr lvl="0">
              <a:spcBef>
                <a:spcPts val="0"/>
              </a:spcBef>
              <a:buNone/>
            </a:pPr>
            <a:endParaRPr/>
          </a:p>
        </p:txBody>
      </p:sp>
      <p:sp>
        <p:nvSpPr>
          <p:cNvPr id="220" name="Shape 220"/>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221" name="Shape 221"/>
          <p:cNvPicPr preferRelativeResize="0"/>
          <p:nvPr/>
        </p:nvPicPr>
        <p:blipFill rotWithShape="1">
          <a:blip r:embed="rId3">
            <a:alphaModFix/>
          </a:blip>
          <a:srcRect l="40511" t="15344" r="24137" b="12139"/>
          <a:stretch/>
        </p:blipFill>
        <p:spPr>
          <a:xfrm>
            <a:off x="4717625" y="132883"/>
            <a:ext cx="4229426" cy="487772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B3B3B3"/>
            </a:gs>
          </a:gsLst>
          <a:lin ang="5400012" scaled="0"/>
        </a:gradFill>
        <a:effectLst/>
      </p:bgPr>
    </p:bg>
    <p:spTree>
      <p:nvGrpSpPr>
        <p:cNvPr id="1" name="Shape 225"/>
        <p:cNvGrpSpPr/>
        <p:nvPr/>
      </p:nvGrpSpPr>
      <p:grpSpPr>
        <a:xfrm>
          <a:off x="0" y="0"/>
          <a:ext cx="0" cy="0"/>
          <a:chOff x="0" y="0"/>
          <a:chExt cx="0" cy="0"/>
        </a:xfrm>
      </p:grpSpPr>
      <p:pic>
        <p:nvPicPr>
          <p:cNvPr id="226" name="Shape 226"/>
          <p:cNvPicPr preferRelativeResize="0"/>
          <p:nvPr/>
        </p:nvPicPr>
        <p:blipFill>
          <a:blip r:embed="rId3">
            <a:alphaModFix/>
          </a:blip>
          <a:stretch>
            <a:fillRect/>
          </a:stretch>
        </p:blipFill>
        <p:spPr>
          <a:xfrm>
            <a:off x="2034100" y="1562925"/>
            <a:ext cx="4805850" cy="3183875"/>
          </a:xfrm>
          <a:prstGeom prst="rect">
            <a:avLst/>
          </a:prstGeom>
          <a:noFill/>
          <a:ln w="38100" cap="flat" cmpd="sng">
            <a:solidFill>
              <a:srgbClr val="000000"/>
            </a:solidFill>
            <a:prstDash val="dot"/>
            <a:round/>
            <a:headEnd type="none" w="med" len="med"/>
            <a:tailEnd type="none" w="med" len="med"/>
          </a:ln>
        </p:spPr>
      </p:pic>
      <p:sp>
        <p:nvSpPr>
          <p:cNvPr id="227" name="Shape 227"/>
          <p:cNvSpPr txBox="1"/>
          <p:nvPr/>
        </p:nvSpPr>
        <p:spPr>
          <a:xfrm>
            <a:off x="1454425" y="454875"/>
            <a:ext cx="5965200" cy="793200"/>
          </a:xfrm>
          <a:prstGeom prst="rect">
            <a:avLst/>
          </a:prstGeom>
          <a:solidFill>
            <a:srgbClr val="D5A6BD"/>
          </a:solidFill>
          <a:ln w="38100"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ctr">
              <a:spcBef>
                <a:spcPts val="0"/>
              </a:spcBef>
              <a:buNone/>
            </a:pPr>
            <a:r>
              <a:rPr lang="es-419" sz="3600">
                <a:latin typeface="Rochester"/>
                <a:ea typeface="Rochester"/>
                <a:cs typeface="Rochester"/>
                <a:sym typeface="Rochester"/>
              </a:rPr>
              <a:t>Estructura Histológica General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31"/>
        <p:cNvGrpSpPr/>
        <p:nvPr/>
      </p:nvGrpSpPr>
      <p:grpSpPr>
        <a:xfrm>
          <a:off x="0" y="0"/>
          <a:ext cx="0" cy="0"/>
          <a:chOff x="0" y="0"/>
          <a:chExt cx="0" cy="0"/>
        </a:xfrm>
      </p:grpSpPr>
      <p:sp>
        <p:nvSpPr>
          <p:cNvPr id="232" name="Shape 232"/>
          <p:cNvSpPr txBox="1">
            <a:spLocks noGrp="1"/>
          </p:cNvSpPr>
          <p:nvPr>
            <p:ph type="subTitle" idx="1"/>
          </p:nvPr>
        </p:nvSpPr>
        <p:spPr>
          <a:xfrm>
            <a:off x="265500" y="2803075"/>
            <a:ext cx="4045200" cy="1235100"/>
          </a:xfrm>
          <a:prstGeom prst="rect">
            <a:avLst/>
          </a:prstGeom>
        </p:spPr>
        <p:txBody>
          <a:bodyPr wrap="square" lIns="91425" tIns="91425" rIns="91425" bIns="91425" anchor="t" anchorCtr="0">
            <a:noAutofit/>
          </a:bodyPr>
          <a:lstStyle/>
          <a:p>
            <a:pPr lvl="0">
              <a:spcBef>
                <a:spcPts val="0"/>
              </a:spcBef>
              <a:buNone/>
            </a:pPr>
            <a:endParaRPr/>
          </a:p>
        </p:txBody>
      </p:sp>
      <p:sp>
        <p:nvSpPr>
          <p:cNvPr id="233" name="Shape 233"/>
          <p:cNvSpPr txBox="1">
            <a:spLocks noGrp="1"/>
          </p:cNvSpPr>
          <p:nvPr>
            <p:ph type="body" idx="2"/>
          </p:nvPr>
        </p:nvSpPr>
        <p:spPr>
          <a:xfrm>
            <a:off x="4939500" y="233275"/>
            <a:ext cx="3837000" cy="4980300"/>
          </a:xfrm>
          <a:prstGeom prst="rect">
            <a:avLst/>
          </a:prstGeom>
        </p:spPr>
        <p:txBody>
          <a:bodyPr wrap="square" lIns="91425" tIns="91425" rIns="91425" bIns="91425" anchor="ctr" anchorCtr="0">
            <a:noAutofit/>
          </a:bodyPr>
          <a:lstStyle/>
          <a:p>
            <a:pPr lvl="0">
              <a:spcBef>
                <a:spcPts val="0"/>
              </a:spcBef>
              <a:buClr>
                <a:schemeClr val="dk1"/>
              </a:buClr>
              <a:buSzPct val="61111"/>
              <a:buFont typeface="Arial"/>
              <a:buNone/>
            </a:pPr>
            <a:r>
              <a:rPr lang="es-419" b="1">
                <a:solidFill>
                  <a:schemeClr val="dk1"/>
                </a:solidFill>
                <a:latin typeface="Bree Serif"/>
                <a:ea typeface="Bree Serif"/>
                <a:cs typeface="Bree Serif"/>
                <a:sym typeface="Bree Serif"/>
              </a:rPr>
              <a:t>Estroma:</a:t>
            </a:r>
            <a:r>
              <a:rPr lang="es-419">
                <a:solidFill>
                  <a:schemeClr val="dk1"/>
                </a:solidFill>
                <a:latin typeface="Bree Serif"/>
                <a:ea typeface="Bree Serif"/>
                <a:cs typeface="Bree Serif"/>
                <a:sym typeface="Bree Serif"/>
              </a:rPr>
              <a:t> Tiene adenómeros de forma acinosa o tubuloacinosa y están compuestos por un </a:t>
            </a:r>
            <a:r>
              <a:rPr lang="es-419" b="1">
                <a:solidFill>
                  <a:schemeClr val="dk1"/>
                </a:solidFill>
                <a:latin typeface="Bree Serif"/>
                <a:ea typeface="Bree Serif"/>
                <a:cs typeface="Bree Serif"/>
                <a:sym typeface="Bree Serif"/>
              </a:rPr>
              <a:t>epitelio simple de células serosas piramidales</a:t>
            </a:r>
          </a:p>
          <a:p>
            <a:pPr marL="457200" lvl="0" indent="-228600">
              <a:spcBef>
                <a:spcPts val="0"/>
              </a:spcBef>
              <a:buClr>
                <a:schemeClr val="dk1"/>
              </a:buClr>
              <a:buFont typeface="Bree Serif"/>
            </a:pPr>
            <a:r>
              <a:rPr lang="es-419" b="1">
                <a:solidFill>
                  <a:schemeClr val="dk1"/>
                </a:solidFill>
                <a:latin typeface="Bree Serif"/>
                <a:ea typeface="Bree Serif"/>
                <a:cs typeface="Bree Serif"/>
                <a:sym typeface="Bree Serif"/>
              </a:rPr>
              <a:t>Capsula: </a:t>
            </a:r>
            <a:r>
              <a:rPr lang="es-419">
                <a:solidFill>
                  <a:schemeClr val="dk1"/>
                </a:solidFill>
                <a:latin typeface="Bree Serif"/>
                <a:ea typeface="Bree Serif"/>
                <a:cs typeface="Bree Serif"/>
                <a:sym typeface="Bree Serif"/>
              </a:rPr>
              <a:t>Delgada capa de tejido conectivo</a:t>
            </a:r>
          </a:p>
          <a:p>
            <a:pPr marL="457200" lvl="0" indent="-228600">
              <a:spcBef>
                <a:spcPts val="0"/>
              </a:spcBef>
              <a:buClr>
                <a:schemeClr val="dk1"/>
              </a:buClr>
              <a:buFont typeface="Bree Serif"/>
            </a:pPr>
            <a:r>
              <a:rPr lang="es-419" b="1">
                <a:solidFill>
                  <a:schemeClr val="dk1"/>
                </a:solidFill>
                <a:latin typeface="Bree Serif"/>
                <a:ea typeface="Bree Serif"/>
                <a:cs typeface="Bree Serif"/>
                <a:sym typeface="Bree Serif"/>
              </a:rPr>
              <a:t>Tabique:</a:t>
            </a:r>
            <a:r>
              <a:rPr lang="es-419">
                <a:solidFill>
                  <a:schemeClr val="dk1"/>
                </a:solidFill>
                <a:latin typeface="Bree Serif"/>
                <a:ea typeface="Bree Serif"/>
                <a:cs typeface="Bree Serif"/>
                <a:sym typeface="Bree Serif"/>
              </a:rPr>
              <a:t>  Formado por tejido conectivo. Dividen a la glándula en lobulillos </a:t>
            </a:r>
          </a:p>
          <a:p>
            <a:pPr lvl="0">
              <a:spcBef>
                <a:spcPts val="0"/>
              </a:spcBef>
              <a:buNone/>
            </a:pPr>
            <a:endParaRPr/>
          </a:p>
        </p:txBody>
      </p:sp>
      <p:pic>
        <p:nvPicPr>
          <p:cNvPr id="234" name="Shape 234"/>
          <p:cNvPicPr preferRelativeResize="0"/>
          <p:nvPr/>
        </p:nvPicPr>
        <p:blipFill rotWithShape="1">
          <a:blip r:embed="rId3">
            <a:alphaModFix/>
          </a:blip>
          <a:srcRect t="12891" b="2298"/>
          <a:stretch/>
        </p:blipFill>
        <p:spPr>
          <a:xfrm>
            <a:off x="136800" y="1224648"/>
            <a:ext cx="4520049" cy="2874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38"/>
        <p:cNvGrpSpPr/>
        <p:nvPr/>
      </p:nvGrpSpPr>
      <p:grpSpPr>
        <a:xfrm>
          <a:off x="0" y="0"/>
          <a:ext cx="0" cy="0"/>
          <a:chOff x="0" y="0"/>
          <a:chExt cx="0" cy="0"/>
        </a:xfrm>
      </p:grpSpPr>
      <p:sp>
        <p:nvSpPr>
          <p:cNvPr id="239" name="Shape 239"/>
          <p:cNvSpPr txBox="1">
            <a:spLocks noGrp="1"/>
          </p:cNvSpPr>
          <p:nvPr>
            <p:ph type="title"/>
          </p:nvPr>
        </p:nvSpPr>
        <p:spPr>
          <a:xfrm>
            <a:off x="1093125" y="205700"/>
            <a:ext cx="6697800" cy="552300"/>
          </a:xfrm>
          <a:prstGeom prst="rect">
            <a:avLst/>
          </a:prstGeom>
          <a:solidFill>
            <a:srgbClr val="F4CCCC"/>
          </a:solidFill>
          <a:ln w="28575" cap="flat" cmpd="sng">
            <a:solidFill>
              <a:srgbClr val="3D85C6"/>
            </a:solidFill>
            <a:prstDash val="dashDot"/>
            <a:round/>
            <a:headEnd type="none" w="med" len="med"/>
            <a:tailEnd type="none" w="med" len="med"/>
          </a:ln>
        </p:spPr>
        <p:txBody>
          <a:bodyPr wrap="square" lIns="91425" tIns="91425" rIns="91425" bIns="91425" anchor="b" anchorCtr="0">
            <a:noAutofit/>
          </a:bodyPr>
          <a:lstStyle/>
          <a:p>
            <a:pPr lvl="0" algn="ctr">
              <a:spcBef>
                <a:spcPts val="0"/>
              </a:spcBef>
              <a:buNone/>
            </a:pPr>
            <a:r>
              <a:rPr lang="es-419" b="1">
                <a:solidFill>
                  <a:srgbClr val="45818E"/>
                </a:solidFill>
                <a:latin typeface="Comic Sans MS"/>
                <a:ea typeface="Comic Sans MS"/>
                <a:cs typeface="Comic Sans MS"/>
                <a:sym typeface="Comic Sans MS"/>
              </a:rPr>
              <a:t>SISTEMA DE CONDUCTOS</a:t>
            </a:r>
            <a:r>
              <a:rPr lang="es-419"/>
              <a:t> </a:t>
            </a:r>
            <a:r>
              <a:rPr lang="es-419" b="1">
                <a:solidFill>
                  <a:srgbClr val="45818E"/>
                </a:solidFill>
                <a:latin typeface="Comic Sans MS"/>
                <a:ea typeface="Comic Sans MS"/>
                <a:cs typeface="Comic Sans MS"/>
                <a:sym typeface="Comic Sans MS"/>
              </a:rPr>
              <a:t>EXCRETORES</a:t>
            </a:r>
          </a:p>
        </p:txBody>
      </p:sp>
      <p:sp>
        <p:nvSpPr>
          <p:cNvPr id="240" name="Shape 240"/>
          <p:cNvSpPr txBox="1">
            <a:spLocks noGrp="1"/>
          </p:cNvSpPr>
          <p:nvPr>
            <p:ph type="body" idx="1"/>
          </p:nvPr>
        </p:nvSpPr>
        <p:spPr>
          <a:xfrm>
            <a:off x="478200" y="911400"/>
            <a:ext cx="8141100" cy="1187100"/>
          </a:xfrm>
          <a:prstGeom prst="rect">
            <a:avLst/>
          </a:prstGeom>
          <a:solidFill>
            <a:srgbClr val="CFE2F3"/>
          </a:solidFill>
        </p:spPr>
        <p:txBody>
          <a:bodyPr wrap="square" lIns="91425" tIns="91425" rIns="91425" bIns="91425" anchor="t" anchorCtr="0">
            <a:noAutofit/>
          </a:bodyPr>
          <a:lstStyle/>
          <a:p>
            <a:pPr lvl="0">
              <a:spcBef>
                <a:spcPts val="0"/>
              </a:spcBef>
              <a:buNone/>
            </a:pPr>
            <a:r>
              <a:rPr lang="es-419" sz="1800">
                <a:solidFill>
                  <a:schemeClr val="dk1"/>
                </a:solidFill>
                <a:latin typeface="Bree Serif"/>
                <a:ea typeface="Bree Serif"/>
                <a:cs typeface="Bree Serif"/>
                <a:sym typeface="Bree Serif"/>
              </a:rPr>
              <a:t>conductos intercalares: </a:t>
            </a:r>
            <a:r>
              <a:rPr lang="es-419" sz="1400">
                <a:solidFill>
                  <a:schemeClr val="dk1"/>
                </a:solidFill>
              </a:rPr>
              <a:t>fuera de los acinos presentan epitelio simple cúbico o cilíndrico bajo</a:t>
            </a:r>
          </a:p>
          <a:p>
            <a:pPr lvl="0">
              <a:spcBef>
                <a:spcPts val="0"/>
              </a:spcBef>
              <a:buNone/>
            </a:pPr>
            <a:r>
              <a:rPr lang="es-419" sz="1800">
                <a:solidFill>
                  <a:schemeClr val="dk1"/>
                </a:solidFill>
                <a:latin typeface="Bree Serif"/>
                <a:ea typeface="Bree Serif"/>
                <a:cs typeface="Bree Serif"/>
                <a:sym typeface="Bree Serif"/>
              </a:rPr>
              <a:t>conductos interlobulillares: </a:t>
            </a:r>
            <a:r>
              <a:rPr lang="es-419" sz="1400">
                <a:solidFill>
                  <a:schemeClr val="dk1"/>
                </a:solidFill>
              </a:rPr>
              <a:t>cuentan con un epitelio simple cilíndrico.  Podemos encontrar células caliciformes y del sistema APUD</a:t>
            </a:r>
          </a:p>
        </p:txBody>
      </p:sp>
      <p:pic>
        <p:nvPicPr>
          <p:cNvPr id="241" name="Shape 241"/>
          <p:cNvPicPr preferRelativeResize="0"/>
          <p:nvPr/>
        </p:nvPicPr>
        <p:blipFill rotWithShape="1">
          <a:blip r:embed="rId3">
            <a:alphaModFix/>
          </a:blip>
          <a:srcRect l="23344" t="32189" r="22317" b="25610"/>
          <a:stretch/>
        </p:blipFill>
        <p:spPr>
          <a:xfrm>
            <a:off x="2041050" y="2310236"/>
            <a:ext cx="5703200" cy="2490138"/>
          </a:xfrm>
          <a:prstGeom prst="rect">
            <a:avLst/>
          </a:prstGeom>
          <a:noFill/>
          <a:ln w="38100" cap="flat" cmpd="sng">
            <a:solidFill>
              <a:srgbClr val="A64D79"/>
            </a:solidFill>
            <a:prstDash val="dot"/>
            <a:round/>
            <a:headEnd type="none" w="med" len="med"/>
            <a:tailEnd type="none" w="med" len="med"/>
          </a:ln>
        </p:spPr>
      </p:pic>
      <p:sp>
        <p:nvSpPr>
          <p:cNvPr id="242" name="Shape 242"/>
          <p:cNvSpPr txBox="1"/>
          <p:nvPr/>
        </p:nvSpPr>
        <p:spPr>
          <a:xfrm>
            <a:off x="396550" y="2927475"/>
            <a:ext cx="1294500" cy="641400"/>
          </a:xfrm>
          <a:prstGeom prst="rect">
            <a:avLst/>
          </a:prstGeom>
          <a:solidFill>
            <a:srgbClr val="FCE5CD"/>
          </a:solidFill>
          <a:ln w="28575" cap="flat" cmpd="sng">
            <a:solidFill>
              <a:srgbClr val="073763"/>
            </a:solidFill>
            <a:prstDash val="dash"/>
            <a:round/>
            <a:headEnd type="none" w="med" len="med"/>
            <a:tailEnd type="none" w="med" len="med"/>
          </a:ln>
        </p:spPr>
        <p:txBody>
          <a:bodyPr wrap="square" lIns="91425" tIns="91425" rIns="91425" bIns="91425" anchor="t" anchorCtr="0">
            <a:noAutofit/>
          </a:bodyPr>
          <a:lstStyle/>
          <a:p>
            <a:pPr lvl="0">
              <a:spcBef>
                <a:spcPts val="0"/>
              </a:spcBef>
              <a:buClr>
                <a:schemeClr val="dk1"/>
              </a:buClr>
              <a:buSzPct val="91666"/>
              <a:buFont typeface="Arial"/>
              <a:buNone/>
            </a:pPr>
            <a:r>
              <a:rPr lang="es-419" sz="1200">
                <a:solidFill>
                  <a:schemeClr val="dk1"/>
                </a:solidFill>
              </a:rPr>
              <a:t>Ramificación monopódica </a:t>
            </a:r>
          </a:p>
          <a:p>
            <a:pPr lvl="0">
              <a:spcBef>
                <a:spcPts val="0"/>
              </a:spcBef>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46"/>
        <p:cNvGrpSpPr/>
        <p:nvPr/>
      </p:nvGrpSpPr>
      <p:grpSpPr>
        <a:xfrm>
          <a:off x="0" y="0"/>
          <a:ext cx="0" cy="0"/>
          <a:chOff x="0" y="0"/>
          <a:chExt cx="0" cy="0"/>
        </a:xfrm>
      </p:grpSpPr>
      <p:sp>
        <p:nvSpPr>
          <p:cNvPr id="247" name="Shape 247"/>
          <p:cNvSpPr txBox="1">
            <a:spLocks noGrp="1"/>
          </p:cNvSpPr>
          <p:nvPr>
            <p:ph type="body" idx="2"/>
          </p:nvPr>
        </p:nvSpPr>
        <p:spPr>
          <a:xfrm>
            <a:off x="279925" y="163250"/>
            <a:ext cx="4152300" cy="1936200"/>
          </a:xfrm>
          <a:prstGeom prst="rect">
            <a:avLst/>
          </a:prstGeom>
        </p:spPr>
        <p:txBody>
          <a:bodyPr wrap="square" lIns="91425" tIns="91425" rIns="91425" bIns="91425" anchor="ctr" anchorCtr="0">
            <a:noAutofit/>
          </a:bodyPr>
          <a:lstStyle/>
          <a:p>
            <a:pPr lvl="0">
              <a:lnSpc>
                <a:spcPct val="115000"/>
              </a:lnSpc>
              <a:spcBef>
                <a:spcPts val="0"/>
              </a:spcBef>
              <a:buNone/>
            </a:pPr>
            <a:r>
              <a:rPr lang="es-419" b="1">
                <a:solidFill>
                  <a:schemeClr val="dk1"/>
                </a:solidFill>
                <a:latin typeface="Bree Serif"/>
                <a:ea typeface="Bree Serif"/>
                <a:cs typeface="Bree Serif"/>
                <a:sym typeface="Bree Serif"/>
              </a:rPr>
              <a:t>Pancreático principal (Wirsung)</a:t>
            </a:r>
          </a:p>
          <a:p>
            <a:pPr lvl="0" rtl="0">
              <a:lnSpc>
                <a:spcPct val="100000"/>
              </a:lnSpc>
              <a:spcBef>
                <a:spcPts val="0"/>
              </a:spcBef>
              <a:buNone/>
            </a:pPr>
            <a:r>
              <a:rPr lang="es-419" sz="1400">
                <a:solidFill>
                  <a:schemeClr val="dk1"/>
                </a:solidFill>
              </a:rPr>
              <a:t>Recorre desde la cola a la cabeza </a:t>
            </a:r>
          </a:p>
          <a:p>
            <a:pPr lvl="0">
              <a:lnSpc>
                <a:spcPct val="100000"/>
              </a:lnSpc>
              <a:spcBef>
                <a:spcPts val="0"/>
              </a:spcBef>
              <a:buNone/>
            </a:pPr>
            <a:r>
              <a:rPr lang="es-419" sz="1400">
                <a:solidFill>
                  <a:schemeClr val="dk1"/>
                </a:solidFill>
              </a:rPr>
              <a:t>Recibe los conductos interlobulillares </a:t>
            </a:r>
          </a:p>
          <a:p>
            <a:pPr lvl="0" rtl="0">
              <a:lnSpc>
                <a:spcPct val="100000"/>
              </a:lnSpc>
              <a:spcBef>
                <a:spcPts val="0"/>
              </a:spcBef>
              <a:buNone/>
            </a:pPr>
            <a:r>
              <a:rPr lang="es-419" sz="1400">
                <a:solidFill>
                  <a:schemeClr val="dk1"/>
                </a:solidFill>
              </a:rPr>
              <a:t>Desemboca en la papila duodenal mayor junto con el conducto colédoco </a:t>
            </a:r>
          </a:p>
        </p:txBody>
      </p:sp>
      <p:sp>
        <p:nvSpPr>
          <p:cNvPr id="248" name="Shape 248"/>
          <p:cNvSpPr txBox="1">
            <a:spLocks noGrp="1"/>
          </p:cNvSpPr>
          <p:nvPr>
            <p:ph type="subTitle" idx="1"/>
          </p:nvPr>
        </p:nvSpPr>
        <p:spPr>
          <a:xfrm>
            <a:off x="4737300" y="75800"/>
            <a:ext cx="4045200" cy="2111100"/>
          </a:xfrm>
          <a:prstGeom prst="rect">
            <a:avLst/>
          </a:prstGeom>
        </p:spPr>
        <p:txBody>
          <a:bodyPr wrap="square" lIns="91425" tIns="91425" rIns="91425" bIns="91425" anchor="t" anchorCtr="0">
            <a:noAutofit/>
          </a:bodyPr>
          <a:lstStyle/>
          <a:p>
            <a:pPr lvl="0" algn="l" rtl="0">
              <a:lnSpc>
                <a:spcPct val="115000"/>
              </a:lnSpc>
              <a:spcBef>
                <a:spcPts val="0"/>
              </a:spcBef>
              <a:buNone/>
            </a:pPr>
            <a:r>
              <a:rPr lang="es-419" sz="1800" b="1">
                <a:solidFill>
                  <a:schemeClr val="dk1"/>
                </a:solidFill>
                <a:latin typeface="Bree Serif"/>
                <a:ea typeface="Bree Serif"/>
                <a:cs typeface="Bree Serif"/>
                <a:sym typeface="Bree Serif"/>
              </a:rPr>
              <a:t>Pancreático accesorio (Santorini)</a:t>
            </a:r>
          </a:p>
          <a:p>
            <a:pPr lvl="0" algn="l" rtl="0">
              <a:lnSpc>
                <a:spcPct val="115000"/>
              </a:lnSpc>
              <a:spcBef>
                <a:spcPts val="0"/>
              </a:spcBef>
              <a:buNone/>
            </a:pPr>
            <a:endParaRPr sz="1100">
              <a:solidFill>
                <a:schemeClr val="dk1"/>
              </a:solidFill>
              <a:latin typeface="Calibri"/>
              <a:ea typeface="Calibri"/>
              <a:cs typeface="Calibri"/>
              <a:sym typeface="Calibri"/>
            </a:endParaRPr>
          </a:p>
          <a:p>
            <a:pPr lvl="0" algn="l" rtl="0">
              <a:lnSpc>
                <a:spcPct val="115000"/>
              </a:lnSpc>
              <a:spcBef>
                <a:spcPts val="0"/>
              </a:spcBef>
              <a:buNone/>
            </a:pPr>
            <a:r>
              <a:rPr lang="es-419" sz="1400">
                <a:solidFill>
                  <a:schemeClr val="dk1"/>
                </a:solidFill>
              </a:rPr>
              <a:t>Recibe los afluentes de la parte inferior de la cabez.</a:t>
            </a:r>
          </a:p>
          <a:p>
            <a:pPr lvl="0" algn="l" rtl="0">
              <a:lnSpc>
                <a:spcPct val="115000"/>
              </a:lnSpc>
              <a:spcBef>
                <a:spcPts val="0"/>
              </a:spcBef>
              <a:buNone/>
            </a:pPr>
            <a:r>
              <a:rPr lang="es-419" sz="1400">
                <a:solidFill>
                  <a:schemeClr val="dk1"/>
                </a:solidFill>
              </a:rPr>
              <a:t>Transcurre por delante del conducto de Wirsung</a:t>
            </a:r>
          </a:p>
          <a:p>
            <a:pPr lvl="0" algn="l" rtl="0">
              <a:lnSpc>
                <a:spcPct val="115000"/>
              </a:lnSpc>
              <a:spcBef>
                <a:spcPts val="0"/>
              </a:spcBef>
              <a:buNone/>
            </a:pPr>
            <a:r>
              <a:rPr lang="es-419" sz="1400">
                <a:solidFill>
                  <a:schemeClr val="dk1"/>
                </a:solidFill>
              </a:rPr>
              <a:t>Desemboca en la papila duodenal menor</a:t>
            </a:r>
          </a:p>
        </p:txBody>
      </p:sp>
      <p:pic>
        <p:nvPicPr>
          <p:cNvPr id="249" name="Shape 249"/>
          <p:cNvPicPr preferRelativeResize="0"/>
          <p:nvPr/>
        </p:nvPicPr>
        <p:blipFill rotWithShape="1">
          <a:blip r:embed="rId3">
            <a:alphaModFix/>
          </a:blip>
          <a:srcRect l="15934" t="22648" r="18761" b="19501"/>
          <a:stretch/>
        </p:blipFill>
        <p:spPr>
          <a:xfrm>
            <a:off x="2810899" y="2006149"/>
            <a:ext cx="5971598" cy="2974124"/>
          </a:xfrm>
          <a:prstGeom prst="rect">
            <a:avLst/>
          </a:prstGeom>
          <a:noFill/>
          <a:ln w="38100" cap="flat" cmpd="sng">
            <a:solidFill>
              <a:srgbClr val="1C4587"/>
            </a:solidFill>
            <a:prstDash val="dash"/>
            <a:round/>
            <a:headEnd type="none" w="med" len="med"/>
            <a:tailEnd type="none" w="med" len="med"/>
          </a:ln>
        </p:spPr>
      </p:pic>
      <p:sp>
        <p:nvSpPr>
          <p:cNvPr id="250" name="Shape 250"/>
          <p:cNvSpPr txBox="1"/>
          <p:nvPr/>
        </p:nvSpPr>
        <p:spPr>
          <a:xfrm>
            <a:off x="104975" y="2939262"/>
            <a:ext cx="2402700" cy="1294500"/>
          </a:xfrm>
          <a:prstGeom prst="rect">
            <a:avLst/>
          </a:prstGeom>
          <a:solidFill>
            <a:srgbClr val="EA9999"/>
          </a:solidFill>
          <a:ln w="38100"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spcBef>
                <a:spcPts val="0"/>
              </a:spcBef>
              <a:buNone/>
            </a:pPr>
            <a:r>
              <a:rPr lang="es-419" sz="1800">
                <a:solidFill>
                  <a:schemeClr val="dk1"/>
                </a:solidFill>
                <a:latin typeface="Rochester"/>
                <a:ea typeface="Rochester"/>
                <a:cs typeface="Rochester"/>
                <a:sym typeface="Rochester"/>
              </a:rPr>
              <a:t>Cubiertos por epitelio cilíndrico alto en el que aparecen células caliciformes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1589950" y="116975"/>
            <a:ext cx="2893200" cy="572700"/>
          </a:xfrm>
          <a:prstGeom prst="rect">
            <a:avLst/>
          </a:prstGeom>
          <a:solidFill>
            <a:srgbClr val="B6D7A8"/>
          </a:solidFill>
          <a:ln w="28575" cap="flat" cmpd="sng">
            <a:solidFill>
              <a:srgbClr val="134F5C"/>
            </a:solidFill>
            <a:prstDash val="lgDash"/>
            <a:round/>
            <a:headEnd type="none" w="med" len="med"/>
            <a:tailEnd type="none" w="med" len="med"/>
          </a:ln>
        </p:spPr>
        <p:txBody>
          <a:bodyPr wrap="square" lIns="91425" tIns="91425" rIns="91425" bIns="91425" anchor="t" anchorCtr="0">
            <a:noAutofit/>
          </a:bodyPr>
          <a:lstStyle/>
          <a:p>
            <a:pPr lvl="0" algn="ctr">
              <a:spcBef>
                <a:spcPts val="0"/>
              </a:spcBef>
              <a:buNone/>
            </a:pPr>
            <a:r>
              <a:rPr lang="es-419"/>
              <a:t>PARÉNQUIMA </a:t>
            </a:r>
          </a:p>
        </p:txBody>
      </p:sp>
      <p:sp>
        <p:nvSpPr>
          <p:cNvPr id="256" name="Shape 256"/>
          <p:cNvSpPr txBox="1">
            <a:spLocks noGrp="1"/>
          </p:cNvSpPr>
          <p:nvPr>
            <p:ph type="body" idx="1"/>
          </p:nvPr>
        </p:nvSpPr>
        <p:spPr>
          <a:xfrm>
            <a:off x="259200" y="1051150"/>
            <a:ext cx="3231000" cy="1010400"/>
          </a:xfrm>
          <a:prstGeom prst="rect">
            <a:avLst/>
          </a:prstGeom>
          <a:solidFill>
            <a:srgbClr val="D5A6BD"/>
          </a:solidFill>
          <a:ln w="38100" cap="flat" cmpd="sng">
            <a:solidFill>
              <a:srgbClr val="0B5394"/>
            </a:solidFill>
            <a:prstDash val="dot"/>
            <a:round/>
            <a:headEnd type="none" w="med" len="med"/>
            <a:tailEnd type="none" w="med" len="med"/>
          </a:ln>
        </p:spPr>
        <p:txBody>
          <a:bodyPr wrap="square" lIns="91425" tIns="91425" rIns="91425" bIns="91425" anchor="t" anchorCtr="0">
            <a:noAutofit/>
          </a:bodyPr>
          <a:lstStyle/>
          <a:p>
            <a:pPr lvl="0" rtl="0">
              <a:spcBef>
                <a:spcPts val="0"/>
              </a:spcBef>
              <a:buNone/>
            </a:pPr>
            <a:r>
              <a:rPr lang="es-419">
                <a:solidFill>
                  <a:srgbClr val="000000"/>
                </a:solidFill>
              </a:rPr>
              <a:t>numerosos acinos serosos conforman la mayor parte del parénquima del páncreas </a:t>
            </a:r>
          </a:p>
        </p:txBody>
      </p:sp>
      <p:sp>
        <p:nvSpPr>
          <p:cNvPr id="257" name="Shape 257"/>
          <p:cNvSpPr txBox="1"/>
          <p:nvPr/>
        </p:nvSpPr>
        <p:spPr>
          <a:xfrm>
            <a:off x="4318000" y="2211675"/>
            <a:ext cx="4464300" cy="2676600"/>
          </a:xfrm>
          <a:prstGeom prst="rect">
            <a:avLst/>
          </a:prstGeom>
          <a:solidFill>
            <a:srgbClr val="CFE2F3"/>
          </a:solidFill>
          <a:ln w="38100" cap="flat" cmpd="sng">
            <a:solidFill>
              <a:srgbClr val="741B47"/>
            </a:solidFill>
            <a:prstDash val="dot"/>
            <a:round/>
            <a:headEnd type="none" w="med" len="med"/>
            <a:tailEnd type="none" w="med" len="med"/>
          </a:ln>
        </p:spPr>
        <p:txBody>
          <a:bodyPr wrap="square" lIns="91425" tIns="91425" rIns="91425" bIns="91425" anchor="t" anchorCtr="0">
            <a:noAutofit/>
          </a:bodyPr>
          <a:lstStyle/>
          <a:p>
            <a:pPr marL="457200" lvl="0" indent="-342900" rtl="0">
              <a:lnSpc>
                <a:spcPct val="115000"/>
              </a:lnSpc>
              <a:spcBef>
                <a:spcPts val="0"/>
              </a:spcBef>
              <a:spcAft>
                <a:spcPts val="1600"/>
              </a:spcAft>
              <a:buClr>
                <a:schemeClr val="dk1"/>
              </a:buClr>
              <a:buSzPct val="100000"/>
              <a:buFont typeface="Calibri"/>
              <a:buChar char="●"/>
            </a:pPr>
            <a:r>
              <a:rPr lang="es-419" sz="1800" b="1">
                <a:solidFill>
                  <a:schemeClr val="dk1"/>
                </a:solidFill>
                <a:latin typeface="Chelsea Market"/>
                <a:ea typeface="Chelsea Market"/>
                <a:cs typeface="Chelsea Market"/>
                <a:sym typeface="Chelsea Market"/>
              </a:rPr>
              <a:t>Ácino pancreático:</a:t>
            </a:r>
            <a:r>
              <a:rPr lang="es-419" sz="1800">
                <a:solidFill>
                  <a:schemeClr val="dk1"/>
                </a:solidFill>
                <a:latin typeface="Chelsea Market"/>
                <a:ea typeface="Chelsea Market"/>
                <a:cs typeface="Chelsea Market"/>
                <a:sym typeface="Chelsea Market"/>
              </a:rPr>
              <a:t> son redondeados y se componen de una única capa de células epiteliales piramidales</a:t>
            </a:r>
          </a:p>
          <a:p>
            <a:pPr marL="457200" lvl="0" indent="-342900" rtl="0">
              <a:lnSpc>
                <a:spcPct val="115000"/>
              </a:lnSpc>
              <a:spcBef>
                <a:spcPts val="0"/>
              </a:spcBef>
              <a:buClr>
                <a:schemeClr val="dk1"/>
              </a:buClr>
              <a:buSzPct val="100000"/>
              <a:buFont typeface="Chelsea Market"/>
              <a:buChar char="●"/>
            </a:pPr>
            <a:r>
              <a:rPr lang="es-419" sz="1800">
                <a:solidFill>
                  <a:schemeClr val="dk1"/>
                </a:solidFill>
                <a:latin typeface="Chelsea Market"/>
                <a:ea typeface="Chelsea Market"/>
                <a:cs typeface="Chelsea Market"/>
                <a:sym typeface="Chelsea Market"/>
              </a:rPr>
              <a:t>Entre los acinos aparece tejido conectivo con capilares sanguíneos y terminaciones nerviosas</a:t>
            </a:r>
          </a:p>
        </p:txBody>
      </p:sp>
      <p:sp>
        <p:nvSpPr>
          <p:cNvPr id="258" name="Shape 258"/>
          <p:cNvSpPr/>
          <p:nvPr/>
        </p:nvSpPr>
        <p:spPr>
          <a:xfrm rot="4575334">
            <a:off x="4327372" y="278972"/>
            <a:ext cx="521468" cy="2054734"/>
          </a:xfrm>
          <a:custGeom>
            <a:avLst/>
            <a:gdLst/>
            <a:ahLst/>
            <a:cxnLst/>
            <a:rect l="0" t="0" r="0" b="0"/>
            <a:pathLst>
              <a:path w="20858" h="31258" extrusionOk="0">
                <a:moveTo>
                  <a:pt x="883" y="0"/>
                </a:moveTo>
                <a:cubicBezTo>
                  <a:pt x="883" y="1562"/>
                  <a:pt x="49" y="3798"/>
                  <a:pt x="1350" y="4665"/>
                </a:cubicBezTo>
                <a:cubicBezTo>
                  <a:pt x="4329" y="6650"/>
                  <a:pt x="9548" y="1667"/>
                  <a:pt x="12080" y="4199"/>
                </a:cubicBezTo>
                <a:cubicBezTo>
                  <a:pt x="13787" y="5906"/>
                  <a:pt x="12581" y="11671"/>
                  <a:pt x="10214" y="11197"/>
                </a:cubicBezTo>
                <a:cubicBezTo>
                  <a:pt x="7699" y="10693"/>
                  <a:pt x="6053" y="4879"/>
                  <a:pt x="8348" y="3732"/>
                </a:cubicBezTo>
                <a:cubicBezTo>
                  <a:pt x="11691" y="2060"/>
                  <a:pt x="18051" y="3403"/>
                  <a:pt x="19078" y="6998"/>
                </a:cubicBezTo>
                <a:cubicBezTo>
                  <a:pt x="19647" y="8993"/>
                  <a:pt x="21629" y="11336"/>
                  <a:pt x="20478" y="13063"/>
                </a:cubicBezTo>
                <a:cubicBezTo>
                  <a:pt x="16930" y="18381"/>
                  <a:pt x="4639" y="8980"/>
                  <a:pt x="1350" y="14462"/>
                </a:cubicBezTo>
                <a:cubicBezTo>
                  <a:pt x="-1530" y="19262"/>
                  <a:pt x="1350" y="25659"/>
                  <a:pt x="1350" y="31258"/>
                </a:cubicBezTo>
              </a:path>
            </a:pathLst>
          </a:custGeom>
          <a:noFill/>
          <a:ln w="19050" cap="flat" cmpd="sng">
            <a:solidFill>
              <a:srgbClr val="1155CC"/>
            </a:solidFill>
            <a:prstDash val="dash"/>
            <a:round/>
            <a:headEnd type="none" w="lg" len="lg"/>
            <a:tailEnd type="none" w="lg" len="lg"/>
          </a:ln>
        </p:spPr>
      </p:sp>
      <p:pic>
        <p:nvPicPr>
          <p:cNvPr id="259" name="Shape 259" descr="parenquima.jpg"/>
          <p:cNvPicPr preferRelativeResize="0"/>
          <p:nvPr/>
        </p:nvPicPr>
        <p:blipFill>
          <a:blip r:embed="rId3">
            <a:alphaModFix/>
          </a:blip>
          <a:stretch>
            <a:fillRect/>
          </a:stretch>
        </p:blipFill>
        <p:spPr>
          <a:xfrm>
            <a:off x="5554801" y="326912"/>
            <a:ext cx="2577424" cy="1734624"/>
          </a:xfrm>
          <a:prstGeom prst="rect">
            <a:avLst/>
          </a:prstGeom>
          <a:noFill/>
          <a:ln>
            <a:noFill/>
          </a:ln>
        </p:spPr>
      </p:pic>
      <p:pic>
        <p:nvPicPr>
          <p:cNvPr id="260" name="Shape 260"/>
          <p:cNvPicPr preferRelativeResize="0"/>
          <p:nvPr/>
        </p:nvPicPr>
        <p:blipFill>
          <a:blip r:embed="rId4">
            <a:alphaModFix/>
          </a:blip>
          <a:stretch>
            <a:fillRect/>
          </a:stretch>
        </p:blipFill>
        <p:spPr>
          <a:xfrm>
            <a:off x="259200" y="2551955"/>
            <a:ext cx="2893200" cy="2172145"/>
          </a:xfrm>
          <a:prstGeom prst="rect">
            <a:avLst/>
          </a:prstGeom>
          <a:noFill/>
          <a:ln>
            <a:noFill/>
          </a:ln>
        </p:spPr>
      </p:pic>
      <p:sp>
        <p:nvSpPr>
          <p:cNvPr id="261" name="Shape 261"/>
          <p:cNvSpPr/>
          <p:nvPr/>
        </p:nvSpPr>
        <p:spPr>
          <a:xfrm>
            <a:off x="3102425" y="2904150"/>
            <a:ext cx="1189650" cy="662750"/>
          </a:xfrm>
          <a:custGeom>
            <a:avLst/>
            <a:gdLst/>
            <a:ahLst/>
            <a:cxnLst/>
            <a:rect l="0" t="0" r="0" b="0"/>
            <a:pathLst>
              <a:path w="47586" h="26510" extrusionOk="0">
                <a:moveTo>
                  <a:pt x="0" y="0"/>
                </a:moveTo>
                <a:cubicBezTo>
                  <a:pt x="3336" y="1946"/>
                  <a:pt x="10777" y="6877"/>
                  <a:pt x="7465" y="8864"/>
                </a:cubicBezTo>
                <a:cubicBezTo>
                  <a:pt x="6257" y="9588"/>
                  <a:pt x="6002" y="5660"/>
                  <a:pt x="6998" y="4665"/>
                </a:cubicBezTo>
                <a:cubicBezTo>
                  <a:pt x="7798" y="3864"/>
                  <a:pt x="9635" y="4655"/>
                  <a:pt x="10264" y="5598"/>
                </a:cubicBezTo>
                <a:cubicBezTo>
                  <a:pt x="12010" y="8218"/>
                  <a:pt x="13987" y="10713"/>
                  <a:pt x="15396" y="13530"/>
                </a:cubicBezTo>
                <a:cubicBezTo>
                  <a:pt x="16379" y="15497"/>
                  <a:pt x="15009" y="18301"/>
                  <a:pt x="16329" y="20061"/>
                </a:cubicBezTo>
                <a:cubicBezTo>
                  <a:pt x="18456" y="22898"/>
                  <a:pt x="29763" y="18847"/>
                  <a:pt x="26592" y="17262"/>
                </a:cubicBezTo>
                <a:cubicBezTo>
                  <a:pt x="25173" y="16552"/>
                  <a:pt x="22237" y="16639"/>
                  <a:pt x="21927" y="18195"/>
                </a:cubicBezTo>
                <a:cubicBezTo>
                  <a:pt x="21571" y="19973"/>
                  <a:pt x="23250" y="21805"/>
                  <a:pt x="24726" y="22860"/>
                </a:cubicBezTo>
                <a:cubicBezTo>
                  <a:pt x="28473" y="25536"/>
                  <a:pt x="34136" y="27718"/>
                  <a:pt x="38256" y="25659"/>
                </a:cubicBezTo>
                <a:cubicBezTo>
                  <a:pt x="41366" y="24104"/>
                  <a:pt x="44108" y="20994"/>
                  <a:pt x="47586" y="20994"/>
                </a:cubicBezTo>
              </a:path>
            </a:pathLst>
          </a:custGeom>
          <a:noFill/>
          <a:ln w="38100" cap="flat" cmpd="sng">
            <a:solidFill>
              <a:srgbClr val="0B5394"/>
            </a:solidFill>
            <a:prstDash val="solid"/>
            <a:round/>
            <a:headEnd type="none" w="lg" len="lg"/>
            <a:tailEnd type="none" w="lg" len="lg"/>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smtClean="0">
                <a:latin typeface="Dosis"/>
                <a:ea typeface="Dosis"/>
                <a:cs typeface="Dosis"/>
                <a:sym typeface="Dosis"/>
              </a:rPr>
              <a:t>Etapas del proceso en las que participa el páncreas</a:t>
            </a:r>
            <a:endParaRPr lang="es-419" b="1">
              <a:latin typeface="Dosis"/>
              <a:ea typeface="Dosis"/>
              <a:cs typeface="Dosis"/>
              <a:sym typeface="Dosis"/>
            </a:endParaRPr>
          </a:p>
        </p:txBody>
      </p:sp>
      <p:sp>
        <p:nvSpPr>
          <p:cNvPr id="69" name="Shape 69"/>
          <p:cNvSpPr txBox="1">
            <a:spLocks noGrp="1"/>
          </p:cNvSpPr>
          <p:nvPr>
            <p:ph type="body" idx="1"/>
          </p:nvPr>
        </p:nvSpPr>
        <p:spPr>
          <a:xfrm>
            <a:off x="311700" y="1797175"/>
            <a:ext cx="3999900" cy="21270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just" rtl="0">
              <a:lnSpc>
                <a:spcPct val="90000"/>
              </a:lnSpc>
              <a:spcBef>
                <a:spcPts val="1200"/>
              </a:spcBef>
              <a:spcAft>
                <a:spcPts val="200"/>
              </a:spcAft>
              <a:buClr>
                <a:schemeClr val="dk1"/>
              </a:buClr>
              <a:buSzPct val="50000"/>
              <a:buFont typeface="Arial"/>
              <a:buNone/>
            </a:pPr>
            <a:r>
              <a:rPr lang="es-419" sz="2200" smtClean="0">
                <a:solidFill>
                  <a:schemeClr val="dk1"/>
                </a:solidFill>
                <a:latin typeface="Dosis"/>
                <a:ea typeface="Dosis"/>
                <a:cs typeface="Dosis"/>
                <a:sym typeface="Dosis"/>
              </a:rPr>
              <a:t>El páncreas participa en la 3° etapa del proceso digestivo (digestión), mediante la secreción de jugo pancreático por un sistema de conductos excretores al duodeno.</a:t>
            </a:r>
          </a:p>
          <a:p>
            <a:pPr lvl="0">
              <a:spcBef>
                <a:spcPts val="0"/>
              </a:spcBef>
              <a:buNone/>
            </a:pPr>
            <a:endParaRPr/>
          </a:p>
        </p:txBody>
      </p:sp>
      <p:sp>
        <p:nvSpPr>
          <p:cNvPr id="70" name="Shape 70"/>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71" name="Shape 71"/>
          <p:cNvPicPr preferRelativeResize="0"/>
          <p:nvPr/>
        </p:nvPicPr>
        <p:blipFill>
          <a:blip r:embed="rId3">
            <a:alphaModFix/>
          </a:blip>
          <a:stretch>
            <a:fillRect/>
          </a:stretch>
        </p:blipFill>
        <p:spPr>
          <a:xfrm>
            <a:off x="5304587" y="1152474"/>
            <a:ext cx="3055524" cy="3416400"/>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1306275" y="259675"/>
            <a:ext cx="2659200" cy="572700"/>
          </a:xfrm>
          <a:prstGeom prst="rect">
            <a:avLst/>
          </a:prstGeom>
          <a:solidFill>
            <a:srgbClr val="CFE2F3"/>
          </a:solidFill>
          <a:ln w="38100" cap="flat" cmpd="sng">
            <a:solidFill>
              <a:srgbClr val="E06666"/>
            </a:solidFill>
            <a:prstDash val="dashDot"/>
            <a:round/>
            <a:headEnd type="none" w="med" len="med"/>
            <a:tailEnd type="none" w="med" len="med"/>
          </a:ln>
        </p:spPr>
        <p:txBody>
          <a:bodyPr wrap="square" lIns="91425" tIns="91425" rIns="91425" bIns="91425" anchor="t" anchorCtr="0">
            <a:noAutofit/>
          </a:bodyPr>
          <a:lstStyle/>
          <a:p>
            <a:pPr lvl="0" rtl="0">
              <a:lnSpc>
                <a:spcPct val="115000"/>
              </a:lnSpc>
              <a:spcBef>
                <a:spcPts val="0"/>
              </a:spcBef>
              <a:spcAft>
                <a:spcPts val="1600"/>
              </a:spcAft>
              <a:buClr>
                <a:schemeClr val="dk1"/>
              </a:buClr>
              <a:buSzPct val="45833"/>
              <a:buFont typeface="Arial"/>
              <a:buNone/>
            </a:pPr>
            <a:r>
              <a:rPr lang="es-419" sz="2400" b="1">
                <a:latin typeface="Bree Serif"/>
                <a:ea typeface="Bree Serif"/>
                <a:cs typeface="Bree Serif"/>
                <a:sym typeface="Bree Serif"/>
              </a:rPr>
              <a:t>Células acinares</a:t>
            </a:r>
            <a:r>
              <a:rPr lang="es-419" sz="2400">
                <a:latin typeface="Bree Serif"/>
                <a:ea typeface="Bree Serif"/>
                <a:cs typeface="Bree Serif"/>
                <a:sym typeface="Bree Serif"/>
              </a:rPr>
              <a:t> </a:t>
            </a:r>
          </a:p>
        </p:txBody>
      </p:sp>
      <p:sp>
        <p:nvSpPr>
          <p:cNvPr id="267" name="Shape 267"/>
          <p:cNvSpPr txBox="1">
            <a:spLocks noGrp="1"/>
          </p:cNvSpPr>
          <p:nvPr>
            <p:ph type="body" idx="1"/>
          </p:nvPr>
        </p:nvSpPr>
        <p:spPr>
          <a:xfrm>
            <a:off x="405000" y="1329600"/>
            <a:ext cx="3945300" cy="2950500"/>
          </a:xfrm>
          <a:prstGeom prst="rect">
            <a:avLst/>
          </a:prstGeom>
          <a:solidFill>
            <a:schemeClr val="lt1"/>
          </a:solidFill>
          <a:ln w="38100" cap="flat" cmpd="sng">
            <a:solidFill>
              <a:srgbClr val="1155CC"/>
            </a:solidFill>
            <a:prstDash val="dot"/>
            <a:round/>
            <a:headEnd type="none" w="med" len="med"/>
            <a:tailEnd type="none" w="med" len="med"/>
          </a:ln>
        </p:spPr>
        <p:txBody>
          <a:bodyPr wrap="square" lIns="91425" tIns="91425" rIns="91425" bIns="91425" anchor="t" anchorCtr="0">
            <a:noAutofit/>
          </a:bodyPr>
          <a:lstStyle/>
          <a:p>
            <a:pPr lvl="0">
              <a:spcBef>
                <a:spcPts val="0"/>
              </a:spcBef>
              <a:buNone/>
            </a:pPr>
            <a:r>
              <a:rPr lang="es-419" sz="2400">
                <a:solidFill>
                  <a:schemeClr val="dk1"/>
                </a:solidFill>
                <a:latin typeface="Bree Serif"/>
                <a:ea typeface="Bree Serif"/>
                <a:cs typeface="Bree Serif"/>
                <a:sym typeface="Bree Serif"/>
              </a:rPr>
              <a:t>s</a:t>
            </a:r>
            <a:r>
              <a:rPr lang="es-419" sz="1800">
                <a:solidFill>
                  <a:schemeClr val="dk1"/>
                </a:solidFill>
                <a:latin typeface="Bree Serif"/>
                <a:ea typeface="Bree Serif"/>
                <a:cs typeface="Bree Serif"/>
                <a:sym typeface="Bree Serif"/>
              </a:rPr>
              <a:t>imilares a una pirámide truncada con su base sobre la lámina basal que separa las células acinares del compartimento de tejido conectivo.</a:t>
            </a:r>
          </a:p>
          <a:p>
            <a:pPr lvl="0">
              <a:spcBef>
                <a:spcPts val="0"/>
              </a:spcBef>
              <a:buNone/>
            </a:pPr>
            <a:r>
              <a:rPr lang="es-419" sz="1800">
                <a:solidFill>
                  <a:schemeClr val="dk1"/>
                </a:solidFill>
                <a:latin typeface="Bree Serif"/>
                <a:ea typeface="Bree Serif"/>
                <a:cs typeface="Bree Serif"/>
                <a:sym typeface="Bree Serif"/>
              </a:rPr>
              <a:t>poseen un gran desarrollo del RER</a:t>
            </a:r>
          </a:p>
          <a:p>
            <a:pPr lvl="0">
              <a:spcBef>
                <a:spcPts val="0"/>
              </a:spcBef>
              <a:buNone/>
            </a:pPr>
            <a:r>
              <a:rPr lang="es-419" sz="1800">
                <a:solidFill>
                  <a:schemeClr val="dk1"/>
                </a:solidFill>
                <a:latin typeface="Bree Serif"/>
                <a:ea typeface="Bree Serif"/>
                <a:cs typeface="Bree Serif"/>
                <a:sym typeface="Bree Serif"/>
              </a:rPr>
              <a:t>presentan gran número de gránulos de secreción o de cimógeno </a:t>
            </a:r>
          </a:p>
        </p:txBody>
      </p:sp>
      <p:sp>
        <p:nvSpPr>
          <p:cNvPr id="268" name="Shape 268"/>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269" name="Shape 269"/>
          <p:cNvPicPr preferRelativeResize="0"/>
          <p:nvPr/>
        </p:nvPicPr>
        <p:blipFill>
          <a:blip r:embed="rId3">
            <a:alphaModFix/>
          </a:blip>
          <a:stretch>
            <a:fillRect/>
          </a:stretch>
        </p:blipFill>
        <p:spPr>
          <a:xfrm>
            <a:off x="4918100" y="259681"/>
            <a:ext cx="3406725" cy="2281061"/>
          </a:xfrm>
          <a:prstGeom prst="rect">
            <a:avLst/>
          </a:prstGeom>
          <a:noFill/>
          <a:ln w="9525" cap="flat" cmpd="sng">
            <a:solidFill>
              <a:schemeClr val="lt1"/>
            </a:solidFill>
            <a:prstDash val="solid"/>
            <a:round/>
            <a:headEnd type="none" w="med" len="med"/>
            <a:tailEnd type="none" w="med" len="med"/>
          </a:ln>
        </p:spPr>
      </p:pic>
      <p:pic>
        <p:nvPicPr>
          <p:cNvPr id="270" name="Shape 270"/>
          <p:cNvPicPr preferRelativeResize="0"/>
          <p:nvPr/>
        </p:nvPicPr>
        <p:blipFill>
          <a:blip r:embed="rId4">
            <a:alphaModFix/>
          </a:blip>
          <a:stretch>
            <a:fillRect/>
          </a:stretch>
        </p:blipFill>
        <p:spPr>
          <a:xfrm>
            <a:off x="5784600" y="2762537"/>
            <a:ext cx="2095500" cy="1952625"/>
          </a:xfrm>
          <a:prstGeom prst="rect">
            <a:avLst/>
          </a:prstGeom>
          <a:noFill/>
          <a:ln w="28575" cap="flat" cmpd="sng">
            <a:solidFill>
              <a:srgbClr val="1CADE4"/>
            </a:solidFill>
            <a:prstDash val="solid"/>
            <a:round/>
            <a:headEnd type="none" w="med" len="med"/>
            <a:tailEnd type="none" w="med" len="me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5050200" y="311825"/>
            <a:ext cx="2729100" cy="574500"/>
          </a:xfrm>
          <a:prstGeom prst="rect">
            <a:avLst/>
          </a:prstGeom>
          <a:solidFill>
            <a:srgbClr val="EAD1DC"/>
          </a:solidFill>
          <a:ln w="28575" cap="flat" cmpd="sng">
            <a:solidFill>
              <a:srgbClr val="073763"/>
            </a:solidFill>
            <a:prstDash val="dot"/>
            <a:round/>
            <a:headEnd type="none" w="med" len="med"/>
            <a:tailEnd type="none" w="med" len="med"/>
          </a:ln>
        </p:spPr>
        <p:txBody>
          <a:bodyPr wrap="square" lIns="91425" tIns="91425" rIns="91425" bIns="91425" anchor="t" anchorCtr="0">
            <a:noAutofit/>
          </a:bodyPr>
          <a:lstStyle/>
          <a:p>
            <a:pPr lvl="0">
              <a:spcBef>
                <a:spcPts val="0"/>
              </a:spcBef>
              <a:buNone/>
            </a:pPr>
            <a:r>
              <a:rPr lang="es-419" sz="1800">
                <a:latin typeface="Bree Serif"/>
                <a:ea typeface="Bree Serif"/>
                <a:cs typeface="Bree Serif"/>
                <a:sym typeface="Bree Serif"/>
              </a:rPr>
              <a:t>CÉLULAS DUCTUALES</a:t>
            </a:r>
            <a:r>
              <a:rPr lang="es-419"/>
              <a:t> </a:t>
            </a:r>
          </a:p>
        </p:txBody>
      </p:sp>
      <p:sp>
        <p:nvSpPr>
          <p:cNvPr id="276" name="Shape 276"/>
          <p:cNvSpPr txBox="1">
            <a:spLocks noGrp="1"/>
          </p:cNvSpPr>
          <p:nvPr>
            <p:ph type="body" idx="1"/>
          </p:nvPr>
        </p:nvSpPr>
        <p:spPr>
          <a:xfrm>
            <a:off x="311700" y="1152475"/>
            <a:ext cx="3712200" cy="3416400"/>
          </a:xfrm>
          <a:prstGeom prst="rect">
            <a:avLst/>
          </a:prstGeom>
        </p:spPr>
        <p:txBody>
          <a:bodyPr wrap="square" lIns="91425" tIns="91425" rIns="91425" bIns="91425" anchor="t" anchorCtr="0">
            <a:noAutofit/>
          </a:bodyPr>
          <a:lstStyle/>
          <a:p>
            <a:pPr lvl="0">
              <a:spcBef>
                <a:spcPts val="0"/>
              </a:spcBef>
              <a:buNone/>
            </a:pPr>
            <a:r>
              <a:rPr lang="es-419" sz="1600">
                <a:solidFill>
                  <a:schemeClr val="dk1"/>
                </a:solidFill>
                <a:highlight>
                  <a:srgbClr val="FFFFFF"/>
                </a:highlight>
                <a:latin typeface="Times New Roman"/>
                <a:ea typeface="Times New Roman"/>
                <a:cs typeface="Times New Roman"/>
                <a:sym typeface="Times New Roman"/>
              </a:rPr>
              <a:t>células no secretoras</a:t>
            </a:r>
          </a:p>
          <a:p>
            <a:pPr lvl="0">
              <a:spcBef>
                <a:spcPts val="0"/>
              </a:spcBef>
              <a:buNone/>
            </a:pPr>
            <a:r>
              <a:rPr lang="es-419" sz="1600">
                <a:solidFill>
                  <a:schemeClr val="dk1"/>
                </a:solidFill>
                <a:latin typeface="Times New Roman"/>
                <a:ea typeface="Times New Roman"/>
                <a:cs typeface="Times New Roman"/>
                <a:sym typeface="Times New Roman"/>
              </a:rPr>
              <a:t>constituyen el conducto excretor</a:t>
            </a:r>
          </a:p>
          <a:p>
            <a:pPr lvl="0">
              <a:spcBef>
                <a:spcPts val="0"/>
              </a:spcBef>
              <a:buNone/>
            </a:pPr>
            <a:r>
              <a:rPr lang="es-419" sz="1600">
                <a:solidFill>
                  <a:schemeClr val="dk1"/>
                </a:solidFill>
                <a:latin typeface="Times New Roman"/>
                <a:ea typeface="Times New Roman"/>
                <a:cs typeface="Times New Roman"/>
                <a:sym typeface="Times New Roman"/>
              </a:rPr>
              <a:t>Tienen morfología plana</a:t>
            </a:r>
          </a:p>
          <a:p>
            <a:pPr lvl="0">
              <a:spcBef>
                <a:spcPts val="0"/>
              </a:spcBef>
              <a:buNone/>
            </a:pPr>
            <a:r>
              <a:rPr lang="es-419" sz="1600">
                <a:solidFill>
                  <a:schemeClr val="dk1"/>
                </a:solidFill>
                <a:latin typeface="Times New Roman"/>
                <a:ea typeface="Times New Roman"/>
                <a:cs typeface="Times New Roman"/>
                <a:sym typeface="Times New Roman"/>
              </a:rPr>
              <a:t>citoplasma es claro</a:t>
            </a:r>
          </a:p>
          <a:p>
            <a:pPr lvl="0">
              <a:spcBef>
                <a:spcPts val="0"/>
              </a:spcBef>
              <a:buNone/>
            </a:pPr>
            <a:r>
              <a:rPr lang="es-419" sz="1600">
                <a:solidFill>
                  <a:schemeClr val="dk1"/>
                </a:solidFill>
                <a:latin typeface="Times New Roman"/>
                <a:ea typeface="Times New Roman"/>
                <a:cs typeface="Times New Roman"/>
                <a:sym typeface="Times New Roman"/>
              </a:rPr>
              <a:t>presentan escasos organoides citoplasmático</a:t>
            </a:r>
          </a:p>
          <a:p>
            <a:pPr lvl="0">
              <a:spcBef>
                <a:spcPts val="0"/>
              </a:spcBef>
              <a:buNone/>
            </a:pPr>
            <a:r>
              <a:rPr lang="es-419" sz="1600">
                <a:solidFill>
                  <a:schemeClr val="dk1"/>
                </a:solidFill>
                <a:latin typeface="Times New Roman"/>
                <a:ea typeface="Times New Roman"/>
                <a:cs typeface="Times New Roman"/>
                <a:sym typeface="Times New Roman"/>
              </a:rPr>
              <a:t>función: revestimiento</a:t>
            </a:r>
          </a:p>
        </p:txBody>
      </p:sp>
      <p:sp>
        <p:nvSpPr>
          <p:cNvPr id="277" name="Shape 277"/>
          <p:cNvSpPr txBox="1">
            <a:spLocks noGrp="1"/>
          </p:cNvSpPr>
          <p:nvPr>
            <p:ph type="body" idx="2"/>
          </p:nvPr>
        </p:nvSpPr>
        <p:spPr>
          <a:xfrm>
            <a:off x="3724400" y="1341275"/>
            <a:ext cx="2853600" cy="699900"/>
          </a:xfrm>
          <a:prstGeom prst="rect">
            <a:avLst/>
          </a:prstGeom>
        </p:spPr>
        <p:txBody>
          <a:bodyPr wrap="square" lIns="91425" tIns="91425" rIns="91425" bIns="91425" anchor="t" anchorCtr="0">
            <a:noAutofit/>
          </a:bodyPr>
          <a:lstStyle/>
          <a:p>
            <a:pPr lvl="0">
              <a:spcBef>
                <a:spcPts val="0"/>
              </a:spcBef>
              <a:buNone/>
            </a:pPr>
            <a:r>
              <a:rPr lang="es-419" sz="1600">
                <a:solidFill>
                  <a:schemeClr val="dk1"/>
                </a:solidFill>
                <a:highlight>
                  <a:srgbClr val="FFFFFF"/>
                </a:highlight>
                <a:latin typeface="Times New Roman"/>
                <a:ea typeface="Times New Roman"/>
                <a:cs typeface="Times New Roman"/>
                <a:sym typeface="Times New Roman"/>
              </a:rPr>
              <a:t>forman conductos muy cortos que se continúa con los </a:t>
            </a:r>
            <a:r>
              <a:rPr lang="es-419" sz="1600" b="1">
                <a:solidFill>
                  <a:schemeClr val="dk1"/>
                </a:solidFill>
                <a:highlight>
                  <a:srgbClr val="FFFFFF"/>
                </a:highlight>
                <a:latin typeface="Times New Roman"/>
                <a:ea typeface="Times New Roman"/>
                <a:cs typeface="Times New Roman"/>
                <a:sym typeface="Times New Roman"/>
              </a:rPr>
              <a:t>conductos intercalares</a:t>
            </a:r>
          </a:p>
          <a:p>
            <a:pPr lvl="0">
              <a:spcBef>
                <a:spcPts val="0"/>
              </a:spcBef>
              <a:buNone/>
            </a:pPr>
            <a:endParaRPr sz="1000">
              <a:solidFill>
                <a:srgbClr val="333333"/>
              </a:solidFill>
            </a:endParaRPr>
          </a:p>
        </p:txBody>
      </p:sp>
      <p:sp>
        <p:nvSpPr>
          <p:cNvPr id="278" name="Shape 278"/>
          <p:cNvSpPr txBox="1">
            <a:spLocks noGrp="1"/>
          </p:cNvSpPr>
          <p:nvPr>
            <p:ph type="title"/>
          </p:nvPr>
        </p:nvSpPr>
        <p:spPr>
          <a:xfrm>
            <a:off x="464100" y="311825"/>
            <a:ext cx="3151500" cy="574500"/>
          </a:xfrm>
          <a:prstGeom prst="rect">
            <a:avLst/>
          </a:prstGeom>
          <a:solidFill>
            <a:srgbClr val="CFE2F3"/>
          </a:solidFill>
          <a:ln w="38100" cap="flat" cmpd="sng">
            <a:solidFill>
              <a:srgbClr val="741B47"/>
            </a:solidFill>
            <a:prstDash val="dot"/>
            <a:round/>
            <a:headEnd type="none" w="med" len="med"/>
            <a:tailEnd type="none" w="med" len="med"/>
          </a:ln>
        </p:spPr>
        <p:txBody>
          <a:bodyPr wrap="square" lIns="91425" tIns="91425" rIns="91425" bIns="91425" anchor="t" anchorCtr="0">
            <a:noAutofit/>
          </a:bodyPr>
          <a:lstStyle/>
          <a:p>
            <a:pPr lvl="0" rtl="0">
              <a:spcBef>
                <a:spcPts val="0"/>
              </a:spcBef>
              <a:buNone/>
            </a:pPr>
            <a:r>
              <a:rPr lang="es-419" sz="1800">
                <a:latin typeface="Bree Serif"/>
                <a:ea typeface="Bree Serif"/>
                <a:cs typeface="Bree Serif"/>
                <a:sym typeface="Bree Serif"/>
              </a:rPr>
              <a:t>CÉLULAS CENTROACINARES</a:t>
            </a:r>
            <a:r>
              <a:rPr lang="es-419"/>
              <a:t> </a:t>
            </a:r>
          </a:p>
        </p:txBody>
      </p:sp>
      <p:pic>
        <p:nvPicPr>
          <p:cNvPr id="279" name="Shape 279"/>
          <p:cNvPicPr preferRelativeResize="0"/>
          <p:nvPr/>
        </p:nvPicPr>
        <p:blipFill rotWithShape="1">
          <a:blip r:embed="rId3">
            <a:alphaModFix/>
          </a:blip>
          <a:srcRect t="39368" r="42827" b="25813"/>
          <a:stretch/>
        </p:blipFill>
        <p:spPr>
          <a:xfrm>
            <a:off x="6241825" y="1069134"/>
            <a:ext cx="2729100" cy="1244165"/>
          </a:xfrm>
          <a:prstGeom prst="rect">
            <a:avLst/>
          </a:prstGeom>
          <a:noFill/>
          <a:ln>
            <a:noFill/>
          </a:ln>
        </p:spPr>
      </p:pic>
      <p:pic>
        <p:nvPicPr>
          <p:cNvPr id="280" name="Shape 280"/>
          <p:cNvPicPr preferRelativeResize="0"/>
          <p:nvPr/>
        </p:nvPicPr>
        <p:blipFill rotWithShape="1">
          <a:blip r:embed="rId4">
            <a:alphaModFix/>
          </a:blip>
          <a:srcRect t="41107" r="41971"/>
          <a:stretch/>
        </p:blipFill>
        <p:spPr>
          <a:xfrm>
            <a:off x="3546400" y="2633524"/>
            <a:ext cx="4431274" cy="22722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84"/>
        <p:cNvGrpSpPr/>
        <p:nvPr/>
      </p:nvGrpSpPr>
      <p:grpSpPr>
        <a:xfrm>
          <a:off x="0" y="0"/>
          <a:ext cx="0" cy="0"/>
          <a:chOff x="0" y="0"/>
          <a:chExt cx="0" cy="0"/>
        </a:xfrm>
      </p:grpSpPr>
      <p:sp>
        <p:nvSpPr>
          <p:cNvPr id="285" name="Shape 285"/>
          <p:cNvSpPr txBox="1">
            <a:spLocks noGrp="1"/>
          </p:cNvSpPr>
          <p:nvPr>
            <p:ph type="title"/>
          </p:nvPr>
        </p:nvSpPr>
        <p:spPr>
          <a:xfrm>
            <a:off x="3157525" y="256600"/>
            <a:ext cx="3035700" cy="574500"/>
          </a:xfrm>
          <a:prstGeom prst="rect">
            <a:avLst/>
          </a:prstGeom>
          <a:solidFill>
            <a:srgbClr val="EAD1DC"/>
          </a:solidFill>
          <a:ln w="38100" cap="flat" cmpd="sng">
            <a:solidFill>
              <a:srgbClr val="351C75"/>
            </a:solidFill>
            <a:prstDash val="dot"/>
            <a:round/>
            <a:headEnd type="none" w="med" len="med"/>
            <a:tailEnd type="none" w="med" len="med"/>
          </a:ln>
        </p:spPr>
        <p:txBody>
          <a:bodyPr wrap="square" lIns="91425" tIns="91425" rIns="91425" bIns="91425" anchor="t" anchorCtr="0">
            <a:noAutofit/>
          </a:bodyPr>
          <a:lstStyle/>
          <a:p>
            <a:pPr lvl="0">
              <a:spcBef>
                <a:spcPts val="0"/>
              </a:spcBef>
              <a:buNone/>
            </a:pPr>
            <a:r>
              <a:rPr lang="es-419">
                <a:latin typeface="Bree Serif"/>
                <a:ea typeface="Bree Serif"/>
                <a:cs typeface="Bree Serif"/>
                <a:sym typeface="Bree Serif"/>
              </a:rPr>
              <a:t>Jugo pancreático </a:t>
            </a:r>
          </a:p>
        </p:txBody>
      </p:sp>
      <p:sp>
        <p:nvSpPr>
          <p:cNvPr id="286" name="Shape 286"/>
          <p:cNvSpPr txBox="1">
            <a:spLocks noGrp="1"/>
          </p:cNvSpPr>
          <p:nvPr>
            <p:ph type="body" idx="1"/>
          </p:nvPr>
        </p:nvSpPr>
        <p:spPr>
          <a:xfrm>
            <a:off x="311700" y="1152475"/>
            <a:ext cx="3999900" cy="3256200"/>
          </a:xfrm>
          <a:prstGeom prst="rect">
            <a:avLst/>
          </a:prstGeom>
          <a:solidFill>
            <a:schemeClr val="lt1"/>
          </a:solidFill>
        </p:spPr>
        <p:txBody>
          <a:bodyPr wrap="square" lIns="91425" tIns="91425" rIns="91425" bIns="91425" anchor="t" anchorCtr="0">
            <a:noAutofit/>
          </a:bodyPr>
          <a:lstStyle/>
          <a:p>
            <a:pPr lvl="0">
              <a:lnSpc>
                <a:spcPct val="100000"/>
              </a:lnSpc>
              <a:spcBef>
                <a:spcPts val="0"/>
              </a:spcBef>
              <a:buNone/>
            </a:pPr>
            <a:r>
              <a:rPr lang="es-419" sz="1600">
                <a:solidFill>
                  <a:srgbClr val="333333"/>
                </a:solidFill>
              </a:rPr>
              <a:t>líquido incoloro</a:t>
            </a:r>
          </a:p>
          <a:p>
            <a:pPr lvl="0">
              <a:lnSpc>
                <a:spcPct val="100000"/>
              </a:lnSpc>
              <a:spcBef>
                <a:spcPts val="0"/>
              </a:spcBef>
              <a:buNone/>
            </a:pPr>
            <a:r>
              <a:rPr lang="es-419" sz="1600">
                <a:solidFill>
                  <a:srgbClr val="333333"/>
                </a:solidFill>
              </a:rPr>
              <a:t>acuoso</a:t>
            </a:r>
          </a:p>
          <a:p>
            <a:pPr lvl="0">
              <a:lnSpc>
                <a:spcPct val="100000"/>
              </a:lnSpc>
              <a:spcBef>
                <a:spcPts val="0"/>
              </a:spcBef>
              <a:buNone/>
            </a:pPr>
            <a:r>
              <a:rPr lang="es-419" sz="1600">
                <a:solidFill>
                  <a:srgbClr val="333333"/>
                </a:solidFill>
              </a:rPr>
              <a:t>su densidad entre 1.007 y 1.035 según la concentración de proteínas</a:t>
            </a:r>
          </a:p>
          <a:p>
            <a:pPr lvl="0">
              <a:lnSpc>
                <a:spcPct val="100000"/>
              </a:lnSpc>
              <a:spcBef>
                <a:spcPts val="0"/>
              </a:spcBef>
              <a:buNone/>
            </a:pPr>
            <a:r>
              <a:rPr lang="es-419" sz="1600">
                <a:solidFill>
                  <a:srgbClr val="333333"/>
                </a:solidFill>
              </a:rPr>
              <a:t>con pH alcalino 8.3 </a:t>
            </a:r>
          </a:p>
          <a:p>
            <a:pPr lvl="0">
              <a:lnSpc>
                <a:spcPct val="100000"/>
              </a:lnSpc>
              <a:spcBef>
                <a:spcPts val="0"/>
              </a:spcBef>
              <a:buNone/>
            </a:pPr>
            <a:r>
              <a:rPr lang="es-419" sz="1600">
                <a:solidFill>
                  <a:srgbClr val="333333"/>
                </a:solidFill>
              </a:rPr>
              <a:t>contiene 2 tipos de secreciones: </a:t>
            </a:r>
          </a:p>
          <a:p>
            <a:pPr marL="457200" lvl="0" indent="-330200">
              <a:lnSpc>
                <a:spcPct val="100000"/>
              </a:lnSpc>
              <a:spcBef>
                <a:spcPts val="0"/>
              </a:spcBef>
              <a:buClr>
                <a:srgbClr val="333333"/>
              </a:buClr>
              <a:buSzPct val="100000"/>
            </a:pPr>
            <a:r>
              <a:rPr lang="es-419" sz="1600">
                <a:solidFill>
                  <a:srgbClr val="333333"/>
                </a:solidFill>
              </a:rPr>
              <a:t>enzimática</a:t>
            </a:r>
          </a:p>
          <a:p>
            <a:pPr marL="457200" lvl="0" indent="-330200" rtl="0">
              <a:lnSpc>
                <a:spcPct val="100000"/>
              </a:lnSpc>
              <a:spcBef>
                <a:spcPts val="0"/>
              </a:spcBef>
              <a:buClr>
                <a:srgbClr val="333333"/>
              </a:buClr>
              <a:buSzPct val="100000"/>
            </a:pPr>
            <a:r>
              <a:rPr lang="es-419" sz="1600">
                <a:solidFill>
                  <a:srgbClr val="333333"/>
                </a:solidFill>
              </a:rPr>
              <a:t> hidroelectrolítica</a:t>
            </a:r>
          </a:p>
          <a:p>
            <a:pPr lvl="0">
              <a:lnSpc>
                <a:spcPct val="100000"/>
              </a:lnSpc>
              <a:spcBef>
                <a:spcPts val="0"/>
              </a:spcBef>
              <a:buNone/>
            </a:pPr>
            <a:endParaRPr>
              <a:solidFill>
                <a:srgbClr val="333333"/>
              </a:solidFill>
            </a:endParaRPr>
          </a:p>
        </p:txBody>
      </p:sp>
      <p:sp>
        <p:nvSpPr>
          <p:cNvPr id="287" name="Shape 287"/>
          <p:cNvSpPr txBox="1">
            <a:spLocks noGrp="1"/>
          </p:cNvSpPr>
          <p:nvPr>
            <p:ph type="body" idx="2"/>
          </p:nvPr>
        </p:nvSpPr>
        <p:spPr>
          <a:xfrm>
            <a:off x="4645775" y="1012525"/>
            <a:ext cx="3999900" cy="1588500"/>
          </a:xfrm>
          <a:prstGeom prst="rect">
            <a:avLst/>
          </a:prstGeom>
          <a:solidFill>
            <a:schemeClr val="lt1"/>
          </a:solidFill>
        </p:spPr>
        <p:txBody>
          <a:bodyPr wrap="square" lIns="91425" tIns="91425" rIns="91425" bIns="91425" anchor="t" anchorCtr="0">
            <a:noAutofit/>
          </a:bodyPr>
          <a:lstStyle/>
          <a:p>
            <a:pPr lvl="0">
              <a:spcBef>
                <a:spcPts val="0"/>
              </a:spcBef>
              <a:buNone/>
            </a:pPr>
            <a:r>
              <a:rPr lang="es-419" sz="1600"/>
              <a:t>se produce a diario alrededor de 1200 ml</a:t>
            </a:r>
          </a:p>
          <a:p>
            <a:pPr lvl="0">
              <a:spcBef>
                <a:spcPts val="0"/>
              </a:spcBef>
              <a:buNone/>
            </a:pPr>
            <a:r>
              <a:rPr lang="es-419" sz="1600"/>
              <a:t>alta concentración de iones bicarbonato  que desempeñan un papel esencial en la neutralización del quimo gástrico ácido.</a:t>
            </a:r>
          </a:p>
        </p:txBody>
      </p:sp>
      <p:sp>
        <p:nvSpPr>
          <p:cNvPr id="288" name="Shape 288"/>
          <p:cNvSpPr txBox="1"/>
          <p:nvPr/>
        </p:nvSpPr>
        <p:spPr>
          <a:xfrm>
            <a:off x="6076550" y="2939150"/>
            <a:ext cx="863100" cy="1271400"/>
          </a:xfrm>
          <a:prstGeom prst="rect">
            <a:avLst/>
          </a:prstGeom>
          <a:solidFill>
            <a:schemeClr val="lt1"/>
          </a:solidFill>
          <a:ln>
            <a:noFill/>
          </a:ln>
        </p:spPr>
        <p:txBody>
          <a:bodyPr wrap="square" lIns="91425" tIns="91425" rIns="91425" bIns="91425" anchor="t" anchorCtr="0">
            <a:noAutofit/>
          </a:bodyPr>
          <a:lstStyle/>
          <a:p>
            <a:pPr lvl="0">
              <a:spcBef>
                <a:spcPts val="0"/>
              </a:spcBef>
              <a:buNone/>
            </a:pPr>
            <a:r>
              <a:rPr lang="es-419" b="1">
                <a:latin typeface="Chelsea Market"/>
                <a:ea typeface="Chelsea Market"/>
                <a:cs typeface="Chelsea Market"/>
                <a:sym typeface="Chelsea Market"/>
              </a:rPr>
              <a:t>iones:</a:t>
            </a:r>
          </a:p>
          <a:p>
            <a:pPr lvl="0" algn="just" rtl="0">
              <a:lnSpc>
                <a:spcPct val="115000"/>
              </a:lnSpc>
              <a:spcBef>
                <a:spcPts val="0"/>
              </a:spcBef>
              <a:buNone/>
            </a:pPr>
            <a:r>
              <a:rPr lang="es-419">
                <a:solidFill>
                  <a:schemeClr val="dk1"/>
                </a:solidFill>
              </a:rPr>
              <a:t>HCO</a:t>
            </a:r>
            <a:r>
              <a:rPr lang="es-419" baseline="-25000">
                <a:solidFill>
                  <a:schemeClr val="dk1"/>
                </a:solidFill>
              </a:rPr>
              <a:t>3</a:t>
            </a:r>
          </a:p>
          <a:p>
            <a:pPr lvl="0">
              <a:spcBef>
                <a:spcPts val="0"/>
              </a:spcBef>
              <a:buNone/>
            </a:pPr>
            <a:r>
              <a:rPr lang="es-419"/>
              <a:t>Cl</a:t>
            </a:r>
          </a:p>
          <a:p>
            <a:pPr lvl="0">
              <a:spcBef>
                <a:spcPts val="0"/>
              </a:spcBef>
              <a:buNone/>
            </a:pPr>
            <a:r>
              <a:rPr lang="es-419"/>
              <a:t>Na</a:t>
            </a:r>
          </a:p>
          <a:p>
            <a:pPr lvl="0">
              <a:spcBef>
                <a:spcPts val="0"/>
              </a:spcBef>
              <a:buNone/>
            </a:pPr>
            <a:r>
              <a:rPr lang="es-419"/>
              <a:t>K</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92"/>
        <p:cNvGrpSpPr/>
        <p:nvPr/>
      </p:nvGrpSpPr>
      <p:grpSpPr>
        <a:xfrm>
          <a:off x="0" y="0"/>
          <a:ext cx="0" cy="0"/>
          <a:chOff x="0" y="0"/>
          <a:chExt cx="0" cy="0"/>
        </a:xfrm>
      </p:grpSpPr>
      <p:sp>
        <p:nvSpPr>
          <p:cNvPr id="293" name="Shape 293"/>
          <p:cNvSpPr/>
          <p:nvPr/>
        </p:nvSpPr>
        <p:spPr>
          <a:xfrm>
            <a:off x="693050" y="639714"/>
            <a:ext cx="7653101" cy="1088273"/>
          </a:xfrm>
          <a:prstGeom prst="rect">
            <a:avLst/>
          </a:prstGeom>
        </p:spPr>
        <p:txBody>
          <a:bodyPr>
            <a:prstTxWarp prst="textPlain">
              <a:avLst/>
            </a:prstTxWarp>
          </a:bodyPr>
          <a:lstStyle/>
          <a:p>
            <a:pPr lvl="0" algn="ctr"/>
            <a:r>
              <a:rPr b="0" i="0">
                <a:ln w="9525" cap="flat" cmpd="sng">
                  <a:solidFill>
                    <a:srgbClr val="4C1130"/>
                  </a:solidFill>
                  <a:prstDash val="dash"/>
                  <a:round/>
                  <a:headEnd type="none" w="med" len="med"/>
                  <a:tailEnd type="none" w="med" len="med"/>
                </a:ln>
                <a:solidFill>
                  <a:srgbClr val="D5A6BD"/>
                </a:solidFill>
                <a:latin typeface="Pacifico"/>
              </a:rPr>
              <a:t>enzimas digestivas pancreáticas</a:t>
            </a:r>
          </a:p>
        </p:txBody>
      </p:sp>
      <p:pic>
        <p:nvPicPr>
          <p:cNvPr id="294" name="Shape 294"/>
          <p:cNvPicPr preferRelativeResize="0"/>
          <p:nvPr/>
        </p:nvPicPr>
        <p:blipFill>
          <a:blip r:embed="rId3">
            <a:alphaModFix/>
          </a:blip>
          <a:stretch>
            <a:fillRect/>
          </a:stretch>
        </p:blipFill>
        <p:spPr>
          <a:xfrm>
            <a:off x="2900350" y="2410112"/>
            <a:ext cx="3238500" cy="2352675"/>
          </a:xfrm>
          <a:prstGeom prst="rect">
            <a:avLst/>
          </a:prstGeom>
          <a:noFill/>
          <a:ln w="28575" cap="flat" cmpd="sng">
            <a:solidFill>
              <a:srgbClr val="4A86E8"/>
            </a:solidFill>
            <a:prstDash val="solid"/>
            <a:round/>
            <a:headEnd type="none" w="med" len="med"/>
            <a:tailEnd type="none" w="med" len="med"/>
          </a:ln>
        </p:spPr>
      </p:pic>
      <p:sp>
        <p:nvSpPr>
          <p:cNvPr id="295" name="Shape 295"/>
          <p:cNvSpPr txBox="1"/>
          <p:nvPr/>
        </p:nvSpPr>
        <p:spPr>
          <a:xfrm>
            <a:off x="309000" y="239100"/>
            <a:ext cx="8526000" cy="4665300"/>
          </a:xfrm>
          <a:prstGeom prst="rect">
            <a:avLst/>
          </a:prstGeom>
          <a:noFill/>
          <a:ln w="38100" cap="flat" cmpd="sng">
            <a:solidFill>
              <a:srgbClr val="741B47"/>
            </a:solidFill>
            <a:prstDash val="dot"/>
            <a:round/>
            <a:headEnd type="none" w="med" len="med"/>
            <a:tailEnd type="none" w="med" len="med"/>
          </a:ln>
        </p:spPr>
        <p:txBody>
          <a:bodyPr wrap="square" lIns="91425" tIns="91425" rIns="91425" bIns="91425" anchor="t" anchorCtr="0">
            <a:noAutofit/>
          </a:bodyPr>
          <a:lstStyle/>
          <a:p>
            <a:pPr lvl="0">
              <a:spcBef>
                <a:spcPts val="0"/>
              </a:spcBef>
              <a:buNone/>
            </a:pPr>
            <a:r>
              <a:rPr lang="es-419"/>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299"/>
        <p:cNvGrpSpPr/>
        <p:nvPr/>
      </p:nvGrpSpPr>
      <p:grpSpPr>
        <a:xfrm>
          <a:off x="0" y="0"/>
          <a:ext cx="0" cy="0"/>
          <a:chOff x="0" y="0"/>
          <a:chExt cx="0" cy="0"/>
        </a:xfrm>
      </p:grpSpPr>
      <p:sp>
        <p:nvSpPr>
          <p:cNvPr id="300" name="Shape 300"/>
          <p:cNvSpPr txBox="1">
            <a:spLocks noGrp="1"/>
          </p:cNvSpPr>
          <p:nvPr>
            <p:ph type="body" idx="1"/>
          </p:nvPr>
        </p:nvSpPr>
        <p:spPr>
          <a:xfrm>
            <a:off x="311700" y="1152475"/>
            <a:ext cx="3887100" cy="2964600"/>
          </a:xfrm>
          <a:prstGeom prst="rect">
            <a:avLst/>
          </a:prstGeom>
          <a:solidFill>
            <a:schemeClr val="lt1"/>
          </a:solidFill>
          <a:ln w="28575" cap="flat" cmpd="sng">
            <a:solidFill>
              <a:srgbClr val="E06666"/>
            </a:solidFill>
            <a:prstDash val="dash"/>
            <a:round/>
            <a:headEnd type="none" w="med" len="med"/>
            <a:tailEnd type="none" w="med" len="med"/>
          </a:ln>
        </p:spPr>
        <p:txBody>
          <a:bodyPr wrap="square" lIns="91425" tIns="91425" rIns="91425" bIns="91425" anchor="t" anchorCtr="0">
            <a:noAutofit/>
          </a:bodyPr>
          <a:lstStyle/>
          <a:p>
            <a:pPr marL="0" lvl="0" indent="0" rtl="0">
              <a:spcBef>
                <a:spcPts val="0"/>
              </a:spcBef>
              <a:spcAft>
                <a:spcPts val="0"/>
              </a:spcAft>
              <a:buNone/>
            </a:pPr>
            <a:r>
              <a:rPr lang="es-419">
                <a:solidFill>
                  <a:srgbClr val="222222"/>
                </a:solidFill>
                <a:highlight>
                  <a:srgbClr val="FFFFFF"/>
                </a:highlight>
              </a:rPr>
              <a:t>División de los carbohidratos y almidones en azúcares simples</a:t>
            </a:r>
          </a:p>
          <a:p>
            <a:pPr marL="0" lvl="0" indent="0" rtl="0">
              <a:spcBef>
                <a:spcPts val="0"/>
              </a:spcBef>
              <a:spcAft>
                <a:spcPts val="0"/>
              </a:spcAft>
              <a:buNone/>
            </a:pPr>
            <a:r>
              <a:rPr lang="es-419">
                <a:solidFill>
                  <a:srgbClr val="222222"/>
                </a:solidFill>
                <a:highlight>
                  <a:srgbClr val="FFFFFF"/>
                </a:highlight>
              </a:rPr>
              <a:t> </a:t>
            </a:r>
            <a:r>
              <a:rPr lang="es-419">
                <a:solidFill>
                  <a:schemeClr val="dk1"/>
                </a:solidFill>
                <a:highlight>
                  <a:srgbClr val="FFFFFF"/>
                </a:highlight>
              </a:rPr>
              <a:t>Enzimas que son capaces de hidrolizar los enlaces a-</a:t>
            </a:r>
            <a:r>
              <a:rPr lang="es-419">
                <a:solidFill>
                  <a:srgbClr val="222222"/>
                </a:solidFill>
                <a:highlight>
                  <a:srgbClr val="FFFFFF"/>
                </a:highlight>
              </a:rPr>
              <a:t>glucosídicos del almidón </a:t>
            </a:r>
          </a:p>
          <a:p>
            <a:pPr marL="0" lvl="0" indent="0" rtl="0">
              <a:spcBef>
                <a:spcPts val="0"/>
              </a:spcBef>
              <a:spcAft>
                <a:spcPts val="0"/>
              </a:spcAft>
              <a:buNone/>
            </a:pPr>
            <a:endParaRPr>
              <a:solidFill>
                <a:srgbClr val="222222"/>
              </a:solidFill>
              <a:highlight>
                <a:srgbClr val="FFFFFF"/>
              </a:highlight>
            </a:endParaRPr>
          </a:p>
          <a:p>
            <a:pPr marL="457200" lvl="0" indent="-228600" algn="just" rtl="0">
              <a:spcBef>
                <a:spcPts val="0"/>
              </a:spcBef>
              <a:spcAft>
                <a:spcPts val="0"/>
              </a:spcAft>
              <a:buClr>
                <a:schemeClr val="dk1"/>
              </a:buClr>
            </a:pPr>
            <a:r>
              <a:rPr lang="es-419">
                <a:solidFill>
                  <a:schemeClr val="dk1"/>
                </a:solidFill>
              </a:rPr>
              <a:t>a-amilasa</a:t>
            </a:r>
          </a:p>
          <a:p>
            <a:pPr marL="457200" lvl="0" indent="-228600" algn="just" rtl="0">
              <a:spcBef>
                <a:spcPts val="0"/>
              </a:spcBef>
              <a:spcAft>
                <a:spcPts val="0"/>
              </a:spcAft>
              <a:buClr>
                <a:schemeClr val="dk1"/>
              </a:buClr>
            </a:pPr>
            <a:r>
              <a:rPr lang="es-419">
                <a:solidFill>
                  <a:schemeClr val="dk1"/>
                </a:solidFill>
              </a:rPr>
              <a:t>B-amilasa</a:t>
            </a:r>
          </a:p>
          <a:p>
            <a:pPr marL="457200" lvl="0" indent="-228600" algn="just" rtl="0">
              <a:spcBef>
                <a:spcPts val="0"/>
              </a:spcBef>
              <a:spcAft>
                <a:spcPts val="0"/>
              </a:spcAft>
              <a:buClr>
                <a:schemeClr val="dk1"/>
              </a:buClr>
            </a:pPr>
            <a:r>
              <a:rPr lang="es-419">
                <a:solidFill>
                  <a:schemeClr val="dk1"/>
                </a:solidFill>
              </a:rPr>
              <a:t>Glucoamilasas</a:t>
            </a:r>
          </a:p>
          <a:p>
            <a:pPr marL="457200" lvl="0" indent="-228600" algn="just" rtl="0">
              <a:spcBef>
                <a:spcPts val="0"/>
              </a:spcBef>
              <a:spcAft>
                <a:spcPts val="0"/>
              </a:spcAft>
              <a:buClr>
                <a:schemeClr val="dk1"/>
              </a:buClr>
            </a:pPr>
            <a:r>
              <a:rPr lang="es-419">
                <a:solidFill>
                  <a:schemeClr val="dk1"/>
                </a:solidFill>
              </a:rPr>
              <a:t>Ciclodextrinasa</a:t>
            </a:r>
          </a:p>
          <a:p>
            <a:pPr marL="457200" lvl="0" indent="-228600" algn="just" rtl="0">
              <a:spcBef>
                <a:spcPts val="0"/>
              </a:spcBef>
              <a:spcAft>
                <a:spcPts val="0"/>
              </a:spcAft>
              <a:buClr>
                <a:schemeClr val="dk1"/>
              </a:buClr>
            </a:pPr>
            <a:r>
              <a:rPr lang="es-419">
                <a:solidFill>
                  <a:schemeClr val="dk1"/>
                </a:solidFill>
              </a:rPr>
              <a:t>a-glucosidasas</a:t>
            </a:r>
          </a:p>
          <a:p>
            <a:pPr marL="457200" lvl="0" indent="-228600" algn="just" rtl="0">
              <a:spcBef>
                <a:spcPts val="0"/>
              </a:spcBef>
              <a:spcAft>
                <a:spcPts val="0"/>
              </a:spcAft>
              <a:buClr>
                <a:schemeClr val="dk1"/>
              </a:buClr>
            </a:pPr>
            <a:r>
              <a:rPr lang="es-419">
                <a:solidFill>
                  <a:schemeClr val="dk1"/>
                </a:solidFill>
              </a:rPr>
              <a:t>enzimas desramificadoras </a:t>
            </a:r>
          </a:p>
          <a:p>
            <a:pPr lvl="0">
              <a:spcBef>
                <a:spcPts val="0"/>
              </a:spcBef>
              <a:buNone/>
            </a:pPr>
            <a:endParaRPr/>
          </a:p>
        </p:txBody>
      </p:sp>
      <p:sp>
        <p:nvSpPr>
          <p:cNvPr id="301" name="Shape 301"/>
          <p:cNvSpPr txBox="1">
            <a:spLocks noGrp="1"/>
          </p:cNvSpPr>
          <p:nvPr>
            <p:ph type="body" idx="2"/>
          </p:nvPr>
        </p:nvSpPr>
        <p:spPr>
          <a:xfrm>
            <a:off x="4832400" y="1152475"/>
            <a:ext cx="3999900" cy="2579700"/>
          </a:xfrm>
          <a:prstGeom prst="rect">
            <a:avLst/>
          </a:prstGeom>
          <a:solidFill>
            <a:schemeClr val="lt1"/>
          </a:solidFill>
          <a:ln w="28575" cap="flat" cmpd="sng">
            <a:solidFill>
              <a:srgbClr val="CC0000"/>
            </a:solidFill>
            <a:prstDash val="dash"/>
            <a:round/>
            <a:headEnd type="none" w="med" len="med"/>
            <a:tailEnd type="none" w="med" len="med"/>
          </a:ln>
        </p:spPr>
        <p:txBody>
          <a:bodyPr wrap="square" lIns="91425" tIns="91425" rIns="91425" bIns="91425" anchor="t" anchorCtr="0">
            <a:noAutofit/>
          </a:bodyPr>
          <a:lstStyle/>
          <a:p>
            <a:pPr marL="0" lvl="0" indent="0" rtl="0">
              <a:spcBef>
                <a:spcPts val="0"/>
              </a:spcBef>
              <a:spcAft>
                <a:spcPts val="0"/>
              </a:spcAft>
              <a:buNone/>
            </a:pPr>
            <a:r>
              <a:rPr lang="es-419">
                <a:solidFill>
                  <a:srgbClr val="222222"/>
                </a:solidFill>
                <a:highlight>
                  <a:srgbClr val="FFFFFF"/>
                </a:highlight>
              </a:rPr>
              <a:t>Degradación de las grasas en ácidos grasos y glicerol</a:t>
            </a:r>
          </a:p>
          <a:p>
            <a:pPr marL="0" lvl="0" indent="-69850" rtl="0">
              <a:spcBef>
                <a:spcPts val="0"/>
              </a:spcBef>
              <a:spcAft>
                <a:spcPts val="0"/>
              </a:spcAft>
              <a:buClr>
                <a:schemeClr val="dk1"/>
              </a:buClr>
              <a:buSzPct val="78571"/>
              <a:buFont typeface="Arial"/>
              <a:buNone/>
            </a:pPr>
            <a:endParaRPr>
              <a:solidFill>
                <a:srgbClr val="222222"/>
              </a:solidFill>
              <a:highlight>
                <a:srgbClr val="FFFFFF"/>
              </a:highlight>
            </a:endParaRPr>
          </a:p>
          <a:p>
            <a:pPr lvl="0" rtl="0">
              <a:spcBef>
                <a:spcPts val="0"/>
              </a:spcBef>
              <a:spcAft>
                <a:spcPts val="0"/>
              </a:spcAft>
              <a:buNone/>
            </a:pPr>
            <a:r>
              <a:rPr lang="es-419">
                <a:solidFill>
                  <a:srgbClr val="222222"/>
                </a:solidFill>
                <a:highlight>
                  <a:srgbClr val="FFFFFF"/>
                </a:highlight>
              </a:rPr>
              <a:t>Las principales son:</a:t>
            </a:r>
          </a:p>
          <a:p>
            <a:pPr lvl="0" rtl="0">
              <a:spcBef>
                <a:spcPts val="0"/>
              </a:spcBef>
              <a:spcAft>
                <a:spcPts val="0"/>
              </a:spcAft>
              <a:buNone/>
            </a:pPr>
            <a:r>
              <a:rPr lang="es-419">
                <a:solidFill>
                  <a:srgbClr val="222222"/>
                </a:solidFill>
                <a:highlight>
                  <a:srgbClr val="FFFFFF"/>
                </a:highlight>
              </a:rPr>
              <a:t>la lipasa pancreática</a:t>
            </a:r>
          </a:p>
          <a:p>
            <a:pPr lvl="0" rtl="0">
              <a:spcBef>
                <a:spcPts val="0"/>
              </a:spcBef>
              <a:spcAft>
                <a:spcPts val="0"/>
              </a:spcAft>
              <a:buNone/>
            </a:pPr>
            <a:r>
              <a:rPr lang="es-419">
                <a:solidFill>
                  <a:srgbClr val="222222"/>
                </a:solidFill>
                <a:highlight>
                  <a:srgbClr val="FFFFFF"/>
                </a:highlight>
              </a:rPr>
              <a:t>colipasa</a:t>
            </a:r>
          </a:p>
          <a:p>
            <a:pPr lvl="0" rtl="0">
              <a:spcBef>
                <a:spcPts val="0"/>
              </a:spcBef>
              <a:spcAft>
                <a:spcPts val="0"/>
              </a:spcAft>
              <a:buNone/>
            </a:pPr>
            <a:r>
              <a:rPr lang="es-419">
                <a:solidFill>
                  <a:srgbClr val="222222"/>
                </a:solidFill>
                <a:highlight>
                  <a:srgbClr val="FFFFFF"/>
                </a:highlight>
              </a:rPr>
              <a:t>fosfolipasa A2</a:t>
            </a:r>
          </a:p>
          <a:p>
            <a:pPr lvl="0" rtl="0">
              <a:spcBef>
                <a:spcPts val="0"/>
              </a:spcBef>
              <a:spcAft>
                <a:spcPts val="0"/>
              </a:spcAft>
              <a:buNone/>
            </a:pPr>
            <a:r>
              <a:rPr lang="es-419">
                <a:solidFill>
                  <a:srgbClr val="222222"/>
                </a:solidFill>
                <a:highlight>
                  <a:srgbClr val="FFFFFF"/>
                </a:highlight>
              </a:rPr>
              <a:t>carboxi-éster-hidrolasa</a:t>
            </a:r>
          </a:p>
          <a:p>
            <a:pPr lvl="0" rtl="0">
              <a:spcBef>
                <a:spcPts val="0"/>
              </a:spcBef>
              <a:spcAft>
                <a:spcPts val="0"/>
              </a:spcAft>
              <a:buNone/>
            </a:pPr>
            <a:r>
              <a:rPr lang="es-419">
                <a:solidFill>
                  <a:srgbClr val="222222"/>
                </a:solidFill>
                <a:highlight>
                  <a:srgbClr val="FFFFFF"/>
                </a:highlight>
              </a:rPr>
              <a:t>colesterol esterasa</a:t>
            </a:r>
          </a:p>
          <a:p>
            <a:pPr lvl="0">
              <a:spcBef>
                <a:spcPts val="0"/>
              </a:spcBef>
              <a:buNone/>
            </a:pPr>
            <a:endParaRPr/>
          </a:p>
        </p:txBody>
      </p:sp>
      <p:sp>
        <p:nvSpPr>
          <p:cNvPr id="302" name="Shape 302"/>
          <p:cNvSpPr txBox="1"/>
          <p:nvPr/>
        </p:nvSpPr>
        <p:spPr>
          <a:xfrm>
            <a:off x="629825" y="373225"/>
            <a:ext cx="2449200" cy="431400"/>
          </a:xfrm>
          <a:prstGeom prst="rect">
            <a:avLst/>
          </a:prstGeom>
          <a:solidFill>
            <a:srgbClr val="EAD1DC"/>
          </a:solidFill>
          <a:ln w="38100" cap="flat" cmpd="sng">
            <a:solidFill>
              <a:srgbClr val="A64D79"/>
            </a:solidFill>
            <a:prstDash val="dot"/>
            <a:round/>
            <a:headEnd type="none" w="med" len="med"/>
            <a:tailEnd type="none" w="med" len="med"/>
          </a:ln>
        </p:spPr>
        <p:txBody>
          <a:bodyPr wrap="square" lIns="91425" tIns="91425" rIns="91425" bIns="91425" anchor="t" anchorCtr="0">
            <a:noAutofit/>
          </a:bodyPr>
          <a:lstStyle/>
          <a:p>
            <a:pPr lvl="0" algn="ctr">
              <a:spcBef>
                <a:spcPts val="0"/>
              </a:spcBef>
              <a:buNone/>
            </a:pPr>
            <a:r>
              <a:rPr lang="es-419" sz="1800">
                <a:latin typeface="Bree Serif"/>
                <a:ea typeface="Bree Serif"/>
                <a:cs typeface="Bree Serif"/>
                <a:sym typeface="Bree Serif"/>
              </a:rPr>
              <a:t>enzima amilolitica </a:t>
            </a:r>
          </a:p>
        </p:txBody>
      </p:sp>
      <p:sp>
        <p:nvSpPr>
          <p:cNvPr id="303" name="Shape 303"/>
          <p:cNvSpPr txBox="1"/>
          <p:nvPr/>
        </p:nvSpPr>
        <p:spPr>
          <a:xfrm>
            <a:off x="5376775" y="466525"/>
            <a:ext cx="2134500" cy="431400"/>
          </a:xfrm>
          <a:prstGeom prst="rect">
            <a:avLst/>
          </a:prstGeom>
          <a:solidFill>
            <a:srgbClr val="EAD1DC"/>
          </a:solidFill>
          <a:ln w="38100" cap="flat" cmpd="sng">
            <a:solidFill>
              <a:srgbClr val="A64D79"/>
            </a:solidFill>
            <a:prstDash val="dot"/>
            <a:round/>
            <a:headEnd type="none" w="med" len="med"/>
            <a:tailEnd type="none" w="med" len="med"/>
          </a:ln>
        </p:spPr>
        <p:txBody>
          <a:bodyPr wrap="square" lIns="91425" tIns="91425" rIns="91425" bIns="91425" anchor="t" anchorCtr="0">
            <a:noAutofit/>
          </a:bodyPr>
          <a:lstStyle/>
          <a:p>
            <a:pPr lvl="0">
              <a:spcBef>
                <a:spcPts val="0"/>
              </a:spcBef>
              <a:buNone/>
            </a:pPr>
            <a:r>
              <a:rPr lang="es-419" sz="1800">
                <a:latin typeface="Bree Serif"/>
                <a:ea typeface="Bree Serif"/>
                <a:cs typeface="Bree Serif"/>
                <a:sym typeface="Bree Serif"/>
              </a:rPr>
              <a:t>enzimas lipolíticas</a:t>
            </a:r>
            <a:r>
              <a:rPr lang="es-419"/>
              <a:t>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a:spLocks noGrp="1"/>
          </p:cNvSpPr>
          <p:nvPr>
            <p:ph type="title"/>
          </p:nvPr>
        </p:nvSpPr>
        <p:spPr>
          <a:xfrm>
            <a:off x="276750" y="489850"/>
            <a:ext cx="2930700" cy="653100"/>
          </a:xfrm>
          <a:prstGeom prst="rect">
            <a:avLst/>
          </a:prstGeom>
          <a:solidFill>
            <a:srgbClr val="C9DAF8"/>
          </a:solidFill>
        </p:spPr>
        <p:txBody>
          <a:bodyPr wrap="square" lIns="91425" tIns="91425" rIns="91425" bIns="91425" anchor="ctr" anchorCtr="0">
            <a:noAutofit/>
          </a:bodyPr>
          <a:lstStyle/>
          <a:p>
            <a:pPr lvl="0" rtl="0">
              <a:spcBef>
                <a:spcPts val="0"/>
              </a:spcBef>
              <a:buClr>
                <a:schemeClr val="dk1"/>
              </a:buClr>
              <a:buSzPct val="45833"/>
              <a:buFont typeface="Arial"/>
              <a:buNone/>
            </a:pPr>
            <a:r>
              <a:rPr lang="es-419" u="sng">
                <a:latin typeface="Dosis Medium"/>
                <a:ea typeface="Dosis Medium"/>
                <a:cs typeface="Dosis Medium"/>
                <a:sym typeface="Dosis Medium"/>
              </a:rPr>
              <a:t>Enzimas Proteolíticas</a:t>
            </a:r>
          </a:p>
        </p:txBody>
      </p:sp>
      <p:sp>
        <p:nvSpPr>
          <p:cNvPr id="309" name="Shape 309"/>
          <p:cNvSpPr txBox="1">
            <a:spLocks noGrp="1"/>
          </p:cNvSpPr>
          <p:nvPr>
            <p:ph type="body" idx="1"/>
          </p:nvPr>
        </p:nvSpPr>
        <p:spPr>
          <a:xfrm>
            <a:off x="311700" y="1926100"/>
            <a:ext cx="2860800" cy="1047900"/>
          </a:xfrm>
          <a:prstGeom prst="rect">
            <a:avLst/>
          </a:prstGeom>
          <a:solidFill>
            <a:srgbClr val="F4CCCC"/>
          </a:solidFill>
          <a:ln w="19050" cap="flat" cmpd="sng">
            <a:solidFill>
              <a:srgbClr val="000000"/>
            </a:solidFill>
            <a:prstDash val="dash"/>
            <a:round/>
            <a:headEnd type="none" w="med" len="med"/>
            <a:tailEnd type="none" w="med" len="med"/>
          </a:ln>
        </p:spPr>
        <p:txBody>
          <a:bodyPr wrap="square" lIns="91425" tIns="91425" rIns="91425" bIns="91425" anchor="t" anchorCtr="0">
            <a:noAutofit/>
          </a:bodyPr>
          <a:lstStyle/>
          <a:p>
            <a:pPr lvl="0">
              <a:spcBef>
                <a:spcPts val="0"/>
              </a:spcBef>
              <a:buNone/>
            </a:pPr>
            <a:r>
              <a:rPr lang="es-419" sz="1400" b="1">
                <a:solidFill>
                  <a:srgbClr val="000000"/>
                </a:solidFill>
                <a:latin typeface="Chelsea Market"/>
                <a:ea typeface="Chelsea Market"/>
                <a:cs typeface="Chelsea Market"/>
                <a:sym typeface="Chelsea Market"/>
              </a:rPr>
              <a:t>Actúan sobre un sustrato proteico y hay dos grandes grupos producidas por las células acinosas.</a:t>
            </a:r>
          </a:p>
        </p:txBody>
      </p:sp>
      <p:sp>
        <p:nvSpPr>
          <p:cNvPr id="310" name="Shape 310"/>
          <p:cNvSpPr/>
          <p:nvPr/>
        </p:nvSpPr>
        <p:spPr>
          <a:xfrm>
            <a:off x="1610765" y="1143000"/>
            <a:ext cx="521450" cy="781450"/>
          </a:xfrm>
          <a:custGeom>
            <a:avLst/>
            <a:gdLst/>
            <a:ahLst/>
            <a:cxnLst/>
            <a:rect l="0" t="0" r="0" b="0"/>
            <a:pathLst>
              <a:path w="20858" h="31258" extrusionOk="0">
                <a:moveTo>
                  <a:pt x="883" y="0"/>
                </a:moveTo>
                <a:cubicBezTo>
                  <a:pt x="883" y="1562"/>
                  <a:pt x="49" y="3798"/>
                  <a:pt x="1350" y="4665"/>
                </a:cubicBezTo>
                <a:cubicBezTo>
                  <a:pt x="4329" y="6650"/>
                  <a:pt x="9548" y="1667"/>
                  <a:pt x="12080" y="4199"/>
                </a:cubicBezTo>
                <a:cubicBezTo>
                  <a:pt x="13787" y="5906"/>
                  <a:pt x="12581" y="11671"/>
                  <a:pt x="10214" y="11197"/>
                </a:cubicBezTo>
                <a:cubicBezTo>
                  <a:pt x="7699" y="10693"/>
                  <a:pt x="6053" y="4879"/>
                  <a:pt x="8348" y="3732"/>
                </a:cubicBezTo>
                <a:cubicBezTo>
                  <a:pt x="11691" y="2060"/>
                  <a:pt x="18051" y="3403"/>
                  <a:pt x="19078" y="6998"/>
                </a:cubicBezTo>
                <a:cubicBezTo>
                  <a:pt x="19647" y="8993"/>
                  <a:pt x="21629" y="11336"/>
                  <a:pt x="20478" y="13063"/>
                </a:cubicBezTo>
                <a:cubicBezTo>
                  <a:pt x="16930" y="18381"/>
                  <a:pt x="4639" y="8980"/>
                  <a:pt x="1350" y="14462"/>
                </a:cubicBezTo>
                <a:cubicBezTo>
                  <a:pt x="-1530" y="19262"/>
                  <a:pt x="1350" y="25659"/>
                  <a:pt x="1350" y="31258"/>
                </a:cubicBezTo>
              </a:path>
            </a:pathLst>
          </a:custGeom>
          <a:noFill/>
          <a:ln w="19050" cap="flat" cmpd="sng">
            <a:solidFill>
              <a:srgbClr val="000000"/>
            </a:solidFill>
            <a:prstDash val="dash"/>
            <a:round/>
            <a:headEnd type="none" w="lg" len="lg"/>
            <a:tailEnd type="none" w="lg" len="lg"/>
          </a:ln>
        </p:spPr>
      </p:sp>
      <p:pic>
        <p:nvPicPr>
          <p:cNvPr id="311" name="Shape 311"/>
          <p:cNvPicPr preferRelativeResize="0"/>
          <p:nvPr/>
        </p:nvPicPr>
        <p:blipFill>
          <a:blip r:embed="rId3">
            <a:alphaModFix/>
          </a:blip>
          <a:stretch>
            <a:fillRect/>
          </a:stretch>
        </p:blipFill>
        <p:spPr>
          <a:xfrm>
            <a:off x="3860550" y="577750"/>
            <a:ext cx="4175449" cy="34772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15"/>
        <p:cNvGrpSpPr/>
        <p:nvPr/>
      </p:nvGrpSpPr>
      <p:grpSpPr>
        <a:xfrm>
          <a:off x="0" y="0"/>
          <a:ext cx="0" cy="0"/>
          <a:chOff x="0" y="0"/>
          <a:chExt cx="0" cy="0"/>
        </a:xfrm>
      </p:grpSpPr>
      <p:sp>
        <p:nvSpPr>
          <p:cNvPr id="316" name="Shape 316"/>
          <p:cNvSpPr txBox="1"/>
          <p:nvPr/>
        </p:nvSpPr>
        <p:spPr>
          <a:xfrm>
            <a:off x="443450" y="2239225"/>
            <a:ext cx="2297400" cy="513300"/>
          </a:xfrm>
          <a:prstGeom prst="rect">
            <a:avLst/>
          </a:prstGeom>
          <a:solidFill>
            <a:srgbClr val="F4CCCC"/>
          </a:solidFill>
          <a:ln w="19050" cap="flat" cmpd="sng">
            <a:solidFill>
              <a:srgbClr val="000000"/>
            </a:solidFill>
            <a:prstDash val="dash"/>
            <a:round/>
            <a:headEnd type="none" w="med" len="med"/>
            <a:tailEnd type="none" w="med" len="med"/>
          </a:ln>
        </p:spPr>
        <p:txBody>
          <a:bodyPr wrap="square" lIns="91425" tIns="91425" rIns="91425" bIns="91425" anchor="t" anchorCtr="0">
            <a:noAutofit/>
          </a:bodyPr>
          <a:lstStyle/>
          <a:p>
            <a:pPr lvl="0">
              <a:spcBef>
                <a:spcPts val="0"/>
              </a:spcBef>
              <a:buNone/>
            </a:pPr>
            <a:r>
              <a:rPr lang="es-419" b="1">
                <a:latin typeface="Comfortaa"/>
                <a:ea typeface="Comfortaa"/>
                <a:cs typeface="Comfortaa"/>
                <a:sym typeface="Comfortaa"/>
              </a:rPr>
              <a:t>Enzimas proteolíticas</a:t>
            </a:r>
          </a:p>
        </p:txBody>
      </p:sp>
      <p:sp>
        <p:nvSpPr>
          <p:cNvPr id="317" name="Shape 317"/>
          <p:cNvSpPr/>
          <p:nvPr/>
        </p:nvSpPr>
        <p:spPr>
          <a:xfrm>
            <a:off x="2787525" y="256600"/>
            <a:ext cx="373200" cy="4338600"/>
          </a:xfrm>
          <a:prstGeom prst="leftBrace">
            <a:avLst>
              <a:gd name="adj1" fmla="val 78128"/>
              <a:gd name="adj2" fmla="val 50807"/>
            </a:avLst>
          </a:prstGeom>
          <a:no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18" name="Shape 318"/>
          <p:cNvSpPr txBox="1"/>
          <p:nvPr/>
        </p:nvSpPr>
        <p:spPr>
          <a:xfrm>
            <a:off x="3067325" y="903900"/>
            <a:ext cx="1796400" cy="361500"/>
          </a:xfrm>
          <a:prstGeom prst="rect">
            <a:avLst/>
          </a:prstGeom>
          <a:solidFill>
            <a:srgbClr val="F4CCCC"/>
          </a:solidFill>
          <a:ln w="19050"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spcBef>
                <a:spcPts val="0"/>
              </a:spcBef>
              <a:buNone/>
            </a:pPr>
            <a:r>
              <a:rPr lang="es-419" b="1">
                <a:latin typeface="Comfortaa"/>
                <a:ea typeface="Comfortaa"/>
                <a:cs typeface="Comfortaa"/>
                <a:sym typeface="Comfortaa"/>
              </a:rPr>
              <a:t>Endopeptidasas</a:t>
            </a:r>
          </a:p>
        </p:txBody>
      </p:sp>
      <p:sp>
        <p:nvSpPr>
          <p:cNvPr id="319" name="Shape 319"/>
          <p:cNvSpPr txBox="1"/>
          <p:nvPr/>
        </p:nvSpPr>
        <p:spPr>
          <a:xfrm>
            <a:off x="3160725" y="3452350"/>
            <a:ext cx="1609500" cy="361500"/>
          </a:xfrm>
          <a:prstGeom prst="rect">
            <a:avLst/>
          </a:prstGeom>
          <a:solidFill>
            <a:srgbClr val="F4CCCC"/>
          </a:solidFill>
          <a:ln w="19050"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spcBef>
                <a:spcPts val="0"/>
              </a:spcBef>
              <a:buNone/>
            </a:pPr>
            <a:r>
              <a:rPr lang="es-419" b="1">
                <a:latin typeface="Comfortaa"/>
                <a:ea typeface="Comfortaa"/>
                <a:cs typeface="Comfortaa"/>
                <a:sym typeface="Comfortaa"/>
              </a:rPr>
              <a:t>Exopeptidasas</a:t>
            </a:r>
          </a:p>
        </p:txBody>
      </p:sp>
      <p:sp>
        <p:nvSpPr>
          <p:cNvPr id="320" name="Shape 320"/>
          <p:cNvSpPr/>
          <p:nvPr/>
        </p:nvSpPr>
        <p:spPr>
          <a:xfrm>
            <a:off x="4863725" y="139950"/>
            <a:ext cx="618300" cy="1889400"/>
          </a:xfrm>
          <a:prstGeom prst="leftBrace">
            <a:avLst>
              <a:gd name="adj1" fmla="val 30183"/>
              <a:gd name="adj2" fmla="val 50352"/>
            </a:avLst>
          </a:prstGeom>
          <a:no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1" name="Shape 321"/>
          <p:cNvSpPr txBox="1"/>
          <p:nvPr/>
        </p:nvSpPr>
        <p:spPr>
          <a:xfrm>
            <a:off x="5341775" y="396450"/>
            <a:ext cx="3603900" cy="1422900"/>
          </a:xfrm>
          <a:prstGeom prst="rect">
            <a:avLst/>
          </a:prstGeom>
          <a:solidFill>
            <a:srgbClr val="F4CCCC"/>
          </a:solidFill>
          <a:ln w="19050" cap="flat" cmpd="sng">
            <a:solidFill>
              <a:srgbClr val="000000"/>
            </a:solidFill>
            <a:prstDash val="dashDot"/>
            <a:round/>
            <a:headEnd type="none" w="med" len="med"/>
            <a:tailEnd type="none" w="med" len="med"/>
          </a:ln>
        </p:spPr>
        <p:txBody>
          <a:bodyPr wrap="square" lIns="91425" tIns="91425" rIns="91425" bIns="91425" anchor="t" anchorCtr="0">
            <a:noAutofit/>
          </a:bodyPr>
          <a:lstStyle/>
          <a:p>
            <a:pPr lvl="0" algn="just">
              <a:spcBef>
                <a:spcPts val="0"/>
              </a:spcBef>
              <a:buNone/>
            </a:pPr>
            <a:r>
              <a:rPr lang="es-419"/>
              <a:t>Degradan las proteínas completas o ya parcialmente digeridas a péptidos de diversos tamaños, aunque sin llegar a liberar los aminoácidos que los componen. A este grupo pertenecen la </a:t>
            </a:r>
            <a:r>
              <a:rPr lang="es-419" b="1"/>
              <a:t>tripsina</a:t>
            </a:r>
            <a:r>
              <a:rPr lang="es-419"/>
              <a:t>, </a:t>
            </a:r>
            <a:r>
              <a:rPr lang="es-419" b="1"/>
              <a:t>quimotripsina</a:t>
            </a:r>
            <a:r>
              <a:rPr lang="es-419"/>
              <a:t>, elactasa y calicreína.</a:t>
            </a:r>
          </a:p>
        </p:txBody>
      </p:sp>
      <p:sp>
        <p:nvSpPr>
          <p:cNvPr id="322" name="Shape 322"/>
          <p:cNvSpPr/>
          <p:nvPr/>
        </p:nvSpPr>
        <p:spPr>
          <a:xfrm>
            <a:off x="4816950" y="2670900"/>
            <a:ext cx="373200" cy="2064300"/>
          </a:xfrm>
          <a:prstGeom prst="leftBrace">
            <a:avLst>
              <a:gd name="adj1" fmla="val 71878"/>
              <a:gd name="adj2" fmla="val 50000"/>
            </a:avLst>
          </a:prstGeom>
          <a:no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23" name="Shape 323"/>
          <p:cNvSpPr txBox="1"/>
          <p:nvPr/>
        </p:nvSpPr>
        <p:spPr>
          <a:xfrm>
            <a:off x="5341775" y="3044100"/>
            <a:ext cx="3079200" cy="1107900"/>
          </a:xfrm>
          <a:prstGeom prst="rect">
            <a:avLst/>
          </a:prstGeom>
          <a:solidFill>
            <a:srgbClr val="F4CCCC"/>
          </a:solidFill>
          <a:ln w="19050" cap="flat" cmpd="sng">
            <a:solidFill>
              <a:srgbClr val="000000"/>
            </a:solidFill>
            <a:prstDash val="dashDot"/>
            <a:round/>
            <a:headEnd type="none" w="med" len="med"/>
            <a:tailEnd type="none" w="med" len="med"/>
          </a:ln>
        </p:spPr>
        <p:txBody>
          <a:bodyPr wrap="square" lIns="91425" tIns="91425" rIns="91425" bIns="91425" anchor="t" anchorCtr="0">
            <a:noAutofit/>
          </a:bodyPr>
          <a:lstStyle/>
          <a:p>
            <a:pPr lvl="0" algn="just">
              <a:spcBef>
                <a:spcPts val="0"/>
              </a:spcBef>
              <a:buNone/>
            </a:pPr>
            <a:r>
              <a:rPr lang="es-419" b="1"/>
              <a:t>Carboxipeptidasa A y B</a:t>
            </a:r>
            <a:r>
              <a:rPr lang="es-419"/>
              <a:t>, se caracterizan por liberar los residuos carboxi y aminoterminales de las proteínas y péptidos. </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27"/>
        <p:cNvGrpSpPr/>
        <p:nvPr/>
      </p:nvGrpSpPr>
      <p:grpSpPr>
        <a:xfrm>
          <a:off x="0" y="0"/>
          <a:ext cx="0" cy="0"/>
          <a:chOff x="0" y="0"/>
          <a:chExt cx="0" cy="0"/>
        </a:xfrm>
      </p:grpSpPr>
      <p:pic>
        <p:nvPicPr>
          <p:cNvPr id="328" name="Shape 328"/>
          <p:cNvPicPr preferRelativeResize="0"/>
          <p:nvPr/>
        </p:nvPicPr>
        <p:blipFill rotWithShape="1">
          <a:blip r:embed="rId3">
            <a:alphaModFix/>
          </a:blip>
          <a:srcRect l="25282" t="29014" r="26152" b="21073"/>
          <a:stretch/>
        </p:blipFill>
        <p:spPr>
          <a:xfrm>
            <a:off x="1020800" y="153099"/>
            <a:ext cx="6781899" cy="4736599"/>
          </a:xfrm>
          <a:prstGeom prst="rect">
            <a:avLst/>
          </a:prstGeom>
          <a:noFill/>
          <a:ln>
            <a:noFill/>
          </a:ln>
        </p:spPr>
      </p:pic>
      <p:sp>
        <p:nvSpPr>
          <p:cNvPr id="329" name="Shape 329"/>
          <p:cNvSpPr/>
          <p:nvPr/>
        </p:nvSpPr>
        <p:spPr>
          <a:xfrm>
            <a:off x="1108000" y="221600"/>
            <a:ext cx="6636300" cy="2321100"/>
          </a:xfrm>
          <a:prstGeom prst="rect">
            <a:avLst/>
          </a:prstGeom>
          <a:noFill/>
          <a:ln w="38100" cap="flat" cmpd="sng">
            <a:solidFill>
              <a:srgbClr val="FF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0" name="Shape 330"/>
          <p:cNvSpPr/>
          <p:nvPr/>
        </p:nvSpPr>
        <p:spPr>
          <a:xfrm rot="-1777871">
            <a:off x="341299" y="2559625"/>
            <a:ext cx="787597" cy="314391"/>
          </a:xfrm>
          <a:prstGeom prst="rightArrow">
            <a:avLst>
              <a:gd name="adj1" fmla="val 50000"/>
              <a:gd name="adj2" fmla="val 50000"/>
            </a:avLst>
          </a:prstGeom>
          <a:solidFill>
            <a:srgbClr val="000000"/>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p:nvPr/>
        </p:nvSpPr>
        <p:spPr>
          <a:xfrm>
            <a:off x="676450" y="793050"/>
            <a:ext cx="3393900" cy="3382500"/>
          </a:xfrm>
          <a:prstGeom prst="rect">
            <a:avLst/>
          </a:prstGeom>
          <a:solidFill>
            <a:srgbClr val="EAD1DC"/>
          </a:solidFill>
          <a:ln w="19050" cap="flat" cmpd="sng">
            <a:solidFill>
              <a:srgbClr val="000000"/>
            </a:solidFill>
            <a:prstDash val="dash"/>
            <a:round/>
            <a:headEnd type="none" w="med" len="med"/>
            <a:tailEnd type="none" w="med" len="med"/>
          </a:ln>
        </p:spPr>
        <p:txBody>
          <a:bodyPr wrap="square" lIns="91425" tIns="91425" rIns="91425" bIns="91425" anchor="t" anchorCtr="0">
            <a:noAutofit/>
          </a:bodyPr>
          <a:lstStyle/>
          <a:p>
            <a:pPr lvl="0" algn="just" rtl="0">
              <a:lnSpc>
                <a:spcPct val="115000"/>
              </a:lnSpc>
              <a:spcBef>
                <a:spcPts val="0"/>
              </a:spcBef>
              <a:buNone/>
            </a:pPr>
            <a:r>
              <a:rPr lang="es-419">
                <a:solidFill>
                  <a:schemeClr val="dk1"/>
                </a:solidFill>
                <a:latin typeface="Dosis Light"/>
                <a:ea typeface="Dosis Light"/>
                <a:cs typeface="Dosis Light"/>
                <a:sym typeface="Dosis Light"/>
              </a:rPr>
              <a:t>Estos compuestos sólo se activan cuando alcanzan la luz del intestino.</a:t>
            </a:r>
          </a:p>
          <a:p>
            <a:pPr lvl="0" algn="just" rtl="0">
              <a:lnSpc>
                <a:spcPct val="115000"/>
              </a:lnSpc>
              <a:spcBef>
                <a:spcPts val="0"/>
              </a:spcBef>
              <a:buNone/>
            </a:pPr>
            <a:endParaRPr>
              <a:solidFill>
                <a:schemeClr val="dk1"/>
              </a:solidFill>
              <a:latin typeface="Dosis Light"/>
              <a:ea typeface="Dosis Light"/>
              <a:cs typeface="Dosis Light"/>
              <a:sym typeface="Dosis Light"/>
            </a:endParaRPr>
          </a:p>
          <a:p>
            <a:pPr lvl="0" algn="just" rtl="0">
              <a:lnSpc>
                <a:spcPct val="115000"/>
              </a:lnSpc>
              <a:spcBef>
                <a:spcPts val="0"/>
              </a:spcBef>
              <a:buClr>
                <a:schemeClr val="dk1"/>
              </a:buClr>
              <a:buFont typeface="Arial"/>
              <a:buNone/>
            </a:pPr>
            <a:r>
              <a:rPr lang="es-419">
                <a:solidFill>
                  <a:schemeClr val="dk1"/>
                </a:solidFill>
                <a:latin typeface="Dosis Light"/>
                <a:ea typeface="Dosis Light"/>
                <a:cs typeface="Dosis Light"/>
                <a:sym typeface="Dosis Light"/>
              </a:rPr>
              <a:t>En el caso del tripsinógeno, la activación</a:t>
            </a:r>
          </a:p>
          <a:p>
            <a:pPr lvl="0" algn="just" rtl="0">
              <a:lnSpc>
                <a:spcPct val="115000"/>
              </a:lnSpc>
              <a:spcBef>
                <a:spcPts val="0"/>
              </a:spcBef>
              <a:buNone/>
            </a:pPr>
            <a:r>
              <a:rPr lang="es-419">
                <a:solidFill>
                  <a:schemeClr val="dk1"/>
                </a:solidFill>
                <a:latin typeface="Dosis Light"/>
                <a:ea typeface="Dosis Light"/>
                <a:cs typeface="Dosis Light"/>
                <a:sym typeface="Dosis Light"/>
              </a:rPr>
              <a:t>se debe a la acción de una enzima llamada </a:t>
            </a:r>
            <a:r>
              <a:rPr lang="es-419" u="sng">
                <a:solidFill>
                  <a:schemeClr val="dk1"/>
                </a:solidFill>
                <a:latin typeface="Dosis Light"/>
                <a:ea typeface="Dosis Light"/>
                <a:cs typeface="Dosis Light"/>
                <a:sym typeface="Dosis Light"/>
              </a:rPr>
              <a:t>enterocinasa</a:t>
            </a:r>
            <a:r>
              <a:rPr lang="es-419">
                <a:solidFill>
                  <a:schemeClr val="dk1"/>
                </a:solidFill>
                <a:latin typeface="Dosis Light"/>
                <a:ea typeface="Dosis Light"/>
                <a:cs typeface="Dosis Light"/>
                <a:sym typeface="Dosis Light"/>
              </a:rPr>
              <a:t>, secretada por la mucosa intestinal cuando el quimo entra en contacto con la mucosa. Además, el tripsinógeno puede activarse de forma autocatalítica por la tripsina ya formada a partir de tripsinógeno preexistente. </a:t>
            </a:r>
          </a:p>
          <a:p>
            <a:pPr lvl="0" algn="just" rtl="0">
              <a:lnSpc>
                <a:spcPct val="115000"/>
              </a:lnSpc>
              <a:spcBef>
                <a:spcPts val="0"/>
              </a:spcBef>
              <a:buClr>
                <a:schemeClr val="dk1"/>
              </a:buClr>
              <a:buFont typeface="Arial"/>
              <a:buNone/>
            </a:pPr>
            <a:r>
              <a:rPr lang="es-419">
                <a:solidFill>
                  <a:schemeClr val="dk1"/>
                </a:solidFill>
                <a:latin typeface="Dosis Light"/>
                <a:ea typeface="Dosis Light"/>
                <a:cs typeface="Dosis Light"/>
                <a:sym typeface="Dosis Light"/>
              </a:rPr>
              <a:t>Esta última activa también la quimotripsinógeno para formar quimotripsina y a la procarboxipolipeptidasa.</a:t>
            </a:r>
          </a:p>
          <a:p>
            <a:pPr lvl="0">
              <a:spcBef>
                <a:spcPts val="0"/>
              </a:spcBef>
              <a:buNone/>
            </a:pPr>
            <a:endParaRPr/>
          </a:p>
        </p:txBody>
      </p:sp>
      <p:pic>
        <p:nvPicPr>
          <p:cNvPr id="336" name="Shape 336"/>
          <p:cNvPicPr preferRelativeResize="0"/>
          <p:nvPr/>
        </p:nvPicPr>
        <p:blipFill rotWithShape="1">
          <a:blip r:embed="rId3">
            <a:alphaModFix/>
          </a:blip>
          <a:srcRect b="11504"/>
          <a:stretch/>
        </p:blipFill>
        <p:spPr>
          <a:xfrm rot="-296314">
            <a:off x="4872300" y="536499"/>
            <a:ext cx="2844499" cy="3498974"/>
          </a:xfrm>
          <a:prstGeom prst="rect">
            <a:avLst/>
          </a:prstGeom>
          <a:noFill/>
          <a:ln w="19050" cap="flat" cmpd="sng">
            <a:solidFill>
              <a:srgbClr val="000000"/>
            </a:solidFill>
            <a:prstDash val="solid"/>
            <a:round/>
            <a:headEnd type="none" w="med" len="med"/>
            <a:tailEnd type="none" w="med" len="me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Shape 341"/>
          <p:cNvPicPr preferRelativeResize="0"/>
          <p:nvPr/>
        </p:nvPicPr>
        <p:blipFill rotWithShape="1">
          <a:blip r:embed="rId3">
            <a:alphaModFix/>
          </a:blip>
          <a:srcRect l="49616" t="32873" r="25511" b="29240"/>
          <a:stretch/>
        </p:blipFill>
        <p:spPr>
          <a:xfrm>
            <a:off x="630675" y="327074"/>
            <a:ext cx="4221250" cy="3615100"/>
          </a:xfrm>
          <a:prstGeom prst="rect">
            <a:avLst/>
          </a:prstGeom>
          <a:noFill/>
          <a:ln>
            <a:noFill/>
          </a:ln>
        </p:spPr>
      </p:pic>
      <p:sp>
        <p:nvSpPr>
          <p:cNvPr id="342" name="Shape 342"/>
          <p:cNvSpPr txBox="1"/>
          <p:nvPr/>
        </p:nvSpPr>
        <p:spPr>
          <a:xfrm>
            <a:off x="4851925" y="1026375"/>
            <a:ext cx="4023600" cy="1831200"/>
          </a:xfrm>
          <a:prstGeom prst="rect">
            <a:avLst/>
          </a:prstGeom>
          <a:solidFill>
            <a:srgbClr val="CFE2F3"/>
          </a:solidFill>
          <a:ln w="19050" cap="flat" cmpd="sng">
            <a:solidFill>
              <a:srgbClr val="000000"/>
            </a:solidFill>
            <a:prstDash val="dot"/>
            <a:round/>
            <a:headEnd type="none" w="med" len="med"/>
            <a:tailEnd type="none" w="med" len="med"/>
          </a:ln>
        </p:spPr>
        <p:txBody>
          <a:bodyPr wrap="square" lIns="91425" tIns="91425" rIns="91425" bIns="91425" anchor="t" anchorCtr="0">
            <a:noAutofit/>
          </a:bodyPr>
          <a:lstStyle/>
          <a:p>
            <a:pPr marL="0" lvl="0" indent="-69850" algn="just" rtl="0">
              <a:lnSpc>
                <a:spcPct val="115000"/>
              </a:lnSpc>
              <a:spcBef>
                <a:spcPts val="0"/>
              </a:spcBef>
              <a:buClr>
                <a:schemeClr val="dk1"/>
              </a:buClr>
              <a:buSzPct val="100000"/>
              <a:buFont typeface="Arial"/>
              <a:buNone/>
            </a:pPr>
            <a:r>
              <a:rPr lang="es-419" sz="1100" b="1">
                <a:solidFill>
                  <a:schemeClr val="dk1"/>
                </a:solidFill>
                <a:latin typeface="Comfortaa"/>
                <a:ea typeface="Comfortaa"/>
                <a:cs typeface="Comfortaa"/>
                <a:sym typeface="Comfortaa"/>
              </a:rPr>
              <a:t>Los péptidos se degradan para dar aminoácidos libres por acción de las peptidasas de la mucosa intestinal, particularmente la leucin-amino-peptidasa, que también contiene Zn</a:t>
            </a:r>
            <a:r>
              <a:rPr lang="es-419" sz="1100" b="1" baseline="30000">
                <a:solidFill>
                  <a:schemeClr val="dk1"/>
                </a:solidFill>
                <a:latin typeface="Comfortaa"/>
                <a:ea typeface="Comfortaa"/>
                <a:cs typeface="Comfortaa"/>
                <a:sym typeface="Comfortaa"/>
              </a:rPr>
              <a:t>2+</a:t>
            </a:r>
            <a:r>
              <a:rPr lang="es-419" sz="1100" b="1">
                <a:solidFill>
                  <a:schemeClr val="dk1"/>
                </a:solidFill>
                <a:latin typeface="Comfortaa"/>
                <a:ea typeface="Comfortaa"/>
                <a:cs typeface="Comfortaa"/>
                <a:sym typeface="Comfortaa"/>
              </a:rPr>
              <a:t>, y separa los restos amino-terminales de los péptidos. Los aminoácidos libres resultantes, son excretados al torrente sanguíneo, de ahí alcanzan el hígado en donde tiene lugar la mayoría del metabolismo ulterior, incluida su degradación.</a:t>
            </a:r>
          </a:p>
          <a:p>
            <a:pPr lvl="0" algn="just" rtl="0">
              <a:lnSpc>
                <a:spcPct val="115000"/>
              </a:lnSpc>
              <a:spcBef>
                <a:spcPts val="0"/>
              </a:spcBef>
              <a:buClr>
                <a:schemeClr val="dk1"/>
              </a:buClr>
              <a:buSzPct val="100000"/>
              <a:buFont typeface="Arial"/>
              <a:buNone/>
            </a:pPr>
            <a:r>
              <a:rPr lang="es-419" sz="1100">
                <a:solidFill>
                  <a:schemeClr val="dk1"/>
                </a:solidFill>
              </a:rPr>
              <a:t> </a:t>
            </a:r>
          </a:p>
          <a:p>
            <a:pPr lvl="0" rtl="0">
              <a:spcBef>
                <a:spcPts val="0"/>
              </a:spcBef>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a:latin typeface="Dosis"/>
                <a:ea typeface="Dosis"/>
                <a:cs typeface="Dosis"/>
                <a:sym typeface="Dosis"/>
              </a:rPr>
              <a:t>Definición</a:t>
            </a:r>
          </a:p>
        </p:txBody>
      </p:sp>
      <p:sp>
        <p:nvSpPr>
          <p:cNvPr id="77" name="Shape 77"/>
          <p:cNvSpPr txBox="1">
            <a:spLocks noGrp="1"/>
          </p:cNvSpPr>
          <p:nvPr>
            <p:ph type="body" idx="1"/>
          </p:nvPr>
        </p:nvSpPr>
        <p:spPr>
          <a:xfrm>
            <a:off x="311700" y="1401937"/>
            <a:ext cx="3999900" cy="29175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just" rtl="0">
              <a:lnSpc>
                <a:spcPct val="90000"/>
              </a:lnSpc>
              <a:spcBef>
                <a:spcPts val="1200"/>
              </a:spcBef>
              <a:spcAft>
                <a:spcPts val="200"/>
              </a:spcAft>
              <a:buNone/>
            </a:pPr>
            <a:r>
              <a:rPr lang="es-419" sz="2200">
                <a:solidFill>
                  <a:schemeClr val="dk1"/>
                </a:solidFill>
                <a:latin typeface="Dosis"/>
                <a:ea typeface="Dosis"/>
                <a:cs typeface="Dosis"/>
                <a:sym typeface="Dosis"/>
              </a:rPr>
              <a:t>El páncreas es una glándula digestiva accesoria (mixta).</a:t>
            </a:r>
          </a:p>
          <a:p>
            <a:pPr lvl="0" algn="just" rtl="0">
              <a:lnSpc>
                <a:spcPct val="90000"/>
              </a:lnSpc>
              <a:spcBef>
                <a:spcPts val="1200"/>
              </a:spcBef>
              <a:spcAft>
                <a:spcPts val="200"/>
              </a:spcAft>
              <a:buClr>
                <a:schemeClr val="dk1"/>
              </a:buClr>
              <a:buSzPct val="50000"/>
              <a:buFont typeface="Arial"/>
              <a:buNone/>
            </a:pPr>
            <a:r>
              <a:rPr lang="es-419" sz="2200">
                <a:solidFill>
                  <a:schemeClr val="dk1"/>
                </a:solidFill>
                <a:latin typeface="Dosis"/>
                <a:ea typeface="Dosis"/>
                <a:cs typeface="Dosis"/>
                <a:sym typeface="Dosis"/>
              </a:rPr>
              <a:t>La porción endocrina contiene células acinosas que sintetizan el jugo pancreático y la porción endocrina se compone de las células de los islotes de Langerhans.</a:t>
            </a:r>
          </a:p>
          <a:p>
            <a:pPr lvl="0">
              <a:spcBef>
                <a:spcPts val="0"/>
              </a:spcBef>
              <a:buNone/>
            </a:pPr>
            <a:endParaRPr/>
          </a:p>
        </p:txBody>
      </p:sp>
      <p:sp>
        <p:nvSpPr>
          <p:cNvPr id="78" name="Shape 78"/>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79" name="Shape 79"/>
          <p:cNvPicPr preferRelativeResize="0"/>
          <p:nvPr/>
        </p:nvPicPr>
        <p:blipFill>
          <a:blip r:embed="rId3">
            <a:alphaModFix/>
          </a:blip>
          <a:stretch>
            <a:fillRect/>
          </a:stretch>
        </p:blipFill>
        <p:spPr>
          <a:xfrm>
            <a:off x="4559312" y="978612"/>
            <a:ext cx="4546074" cy="37641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46"/>
        <p:cNvGrpSpPr/>
        <p:nvPr/>
      </p:nvGrpSpPr>
      <p:grpSpPr>
        <a:xfrm>
          <a:off x="0" y="0"/>
          <a:ext cx="0" cy="0"/>
          <a:chOff x="0" y="0"/>
          <a:chExt cx="0" cy="0"/>
        </a:xfrm>
      </p:grpSpPr>
      <p:sp>
        <p:nvSpPr>
          <p:cNvPr id="347" name="Shape 347"/>
          <p:cNvSpPr txBox="1"/>
          <p:nvPr/>
        </p:nvSpPr>
        <p:spPr>
          <a:xfrm>
            <a:off x="454875" y="396550"/>
            <a:ext cx="3545700" cy="524700"/>
          </a:xfrm>
          <a:prstGeom prst="rect">
            <a:avLst/>
          </a:prstGeom>
          <a:noFill/>
          <a:ln>
            <a:noFill/>
          </a:ln>
        </p:spPr>
        <p:txBody>
          <a:bodyPr wrap="square" lIns="91425" tIns="91425" rIns="91425" bIns="91425" anchor="t" anchorCtr="0">
            <a:noAutofit/>
          </a:bodyPr>
          <a:lstStyle/>
          <a:p>
            <a:pPr lvl="0">
              <a:spcBef>
                <a:spcPts val="0"/>
              </a:spcBef>
              <a:buNone/>
            </a:pPr>
            <a:r>
              <a:rPr lang="es-419" sz="2400" b="1">
                <a:latin typeface="Dosis"/>
                <a:ea typeface="Dosis"/>
                <a:cs typeface="Dosis"/>
                <a:sym typeface="Dosis"/>
              </a:rPr>
              <a:t>INHIBIDOR DE LA TRIPSINA</a:t>
            </a:r>
          </a:p>
        </p:txBody>
      </p:sp>
      <p:sp>
        <p:nvSpPr>
          <p:cNvPr id="348" name="Shape 348"/>
          <p:cNvSpPr txBox="1"/>
          <p:nvPr/>
        </p:nvSpPr>
        <p:spPr>
          <a:xfrm>
            <a:off x="454875" y="1119650"/>
            <a:ext cx="4385400" cy="2729100"/>
          </a:xfrm>
          <a:prstGeom prst="rect">
            <a:avLst/>
          </a:prstGeom>
          <a:noFill/>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just">
              <a:spcBef>
                <a:spcPts val="0"/>
              </a:spcBef>
              <a:buClr>
                <a:schemeClr val="dk1"/>
              </a:buClr>
              <a:buFont typeface="Arial"/>
              <a:buNone/>
            </a:pPr>
            <a:r>
              <a:rPr lang="es-419">
                <a:solidFill>
                  <a:schemeClr val="dk1"/>
                </a:solidFill>
                <a:latin typeface="Comfortaa"/>
                <a:ea typeface="Comfortaa"/>
                <a:cs typeface="Comfortaa"/>
                <a:sym typeface="Comfortaa"/>
              </a:rPr>
              <a:t>El inhibidor de la tripsina, es una proteína presente en el jugo pancreático, evita la activación prematura de las enzimas proteolíticas en los conductos pancreáticos</a:t>
            </a:r>
          </a:p>
          <a:p>
            <a:pPr lvl="0" algn="just">
              <a:spcBef>
                <a:spcPts val="0"/>
              </a:spcBef>
              <a:buNone/>
            </a:pPr>
            <a:r>
              <a:rPr lang="es-419">
                <a:latin typeface="Comfortaa"/>
                <a:ea typeface="Comfortaa"/>
                <a:cs typeface="Comfortaa"/>
                <a:sym typeface="Comfortaa"/>
              </a:rPr>
              <a:t>Se forma en el citoplasma de las células glandulares e impide la activación de la tripsina tanto dentro de las células secretoras como en los ácinos y conductos pancreáticos. Puesto que la tripsina es la que activa las demás enzimas proteolíticas del páncreas, el inhibidor de la tripsina evita también la activación secundaria de estas. </a:t>
            </a:r>
          </a:p>
        </p:txBody>
      </p:sp>
      <p:pic>
        <p:nvPicPr>
          <p:cNvPr id="349" name="Shape 349"/>
          <p:cNvPicPr preferRelativeResize="0"/>
          <p:nvPr/>
        </p:nvPicPr>
        <p:blipFill rotWithShape="1">
          <a:blip r:embed="rId3">
            <a:alphaModFix/>
          </a:blip>
          <a:srcRect l="60884" t="17912" b="6347"/>
          <a:stretch/>
        </p:blipFill>
        <p:spPr>
          <a:xfrm>
            <a:off x="5318450" y="451675"/>
            <a:ext cx="2799174" cy="40650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53"/>
        <p:cNvGrpSpPr/>
        <p:nvPr/>
      </p:nvGrpSpPr>
      <p:grpSpPr>
        <a:xfrm>
          <a:off x="0" y="0"/>
          <a:ext cx="0" cy="0"/>
          <a:chOff x="0" y="0"/>
          <a:chExt cx="0" cy="0"/>
        </a:xfrm>
      </p:grpSpPr>
      <p:sp>
        <p:nvSpPr>
          <p:cNvPr id="354" name="Shape 354"/>
          <p:cNvSpPr txBox="1"/>
          <p:nvPr/>
        </p:nvSpPr>
        <p:spPr>
          <a:xfrm>
            <a:off x="314900" y="443200"/>
            <a:ext cx="3452400" cy="548100"/>
          </a:xfrm>
          <a:prstGeom prst="rect">
            <a:avLst/>
          </a:prstGeom>
          <a:noFill/>
          <a:ln>
            <a:noFill/>
          </a:ln>
        </p:spPr>
        <p:txBody>
          <a:bodyPr wrap="square" lIns="91425" tIns="91425" rIns="91425" bIns="91425" anchor="t" anchorCtr="0">
            <a:noAutofit/>
          </a:bodyPr>
          <a:lstStyle/>
          <a:p>
            <a:pPr lvl="0" algn="ctr">
              <a:spcBef>
                <a:spcPts val="0"/>
              </a:spcBef>
              <a:buNone/>
            </a:pPr>
            <a:r>
              <a:rPr lang="es-419" sz="1800" b="1">
                <a:latin typeface="Dosis"/>
                <a:ea typeface="Dosis"/>
                <a:cs typeface="Dosis"/>
                <a:sym typeface="Dosis"/>
              </a:rPr>
              <a:t>REGULACIÓN DE LA SECRECIÓN PANCREÁTICA.</a:t>
            </a:r>
          </a:p>
          <a:p>
            <a:pPr lvl="0" algn="ctr">
              <a:spcBef>
                <a:spcPts val="0"/>
              </a:spcBef>
              <a:buNone/>
            </a:pPr>
            <a:endParaRPr/>
          </a:p>
          <a:p>
            <a:pPr lvl="0" algn="ctr">
              <a:spcBef>
                <a:spcPts val="0"/>
              </a:spcBef>
              <a:buNone/>
            </a:pPr>
            <a:endParaRPr/>
          </a:p>
        </p:txBody>
      </p:sp>
      <p:sp>
        <p:nvSpPr>
          <p:cNvPr id="355" name="Shape 355"/>
          <p:cNvSpPr txBox="1"/>
          <p:nvPr/>
        </p:nvSpPr>
        <p:spPr>
          <a:xfrm>
            <a:off x="592200" y="1702825"/>
            <a:ext cx="3000000" cy="1201200"/>
          </a:xfrm>
          <a:prstGeom prst="rect">
            <a:avLst/>
          </a:prstGeom>
          <a:solidFill>
            <a:srgbClr val="F4CCCC"/>
          </a:solidFill>
          <a:ln w="19050" cap="flat" cmpd="sng">
            <a:solidFill>
              <a:srgbClr val="000000"/>
            </a:solidFill>
            <a:prstDash val="dash"/>
            <a:round/>
            <a:headEnd type="none" w="med" len="med"/>
            <a:tailEnd type="none" w="med" len="med"/>
          </a:ln>
        </p:spPr>
        <p:txBody>
          <a:bodyPr wrap="square" lIns="91425" tIns="91425" rIns="91425" bIns="91425" anchor="ctr" anchorCtr="0">
            <a:noAutofit/>
          </a:bodyPr>
          <a:lstStyle/>
          <a:p>
            <a:pPr lvl="0" algn="just" rtl="0">
              <a:spcBef>
                <a:spcPts val="0"/>
              </a:spcBef>
              <a:buNone/>
            </a:pPr>
            <a:r>
              <a:rPr lang="es-419">
                <a:latin typeface="Comfortaa"/>
                <a:ea typeface="Comfortaa"/>
                <a:cs typeface="Comfortaa"/>
                <a:sym typeface="Comfortaa"/>
              </a:rPr>
              <a:t>Es el resultado de una compleja interacción entre estímulos hormonales (incluso paracrinos o locales) y neurales</a:t>
            </a:r>
          </a:p>
        </p:txBody>
      </p:sp>
      <p:pic>
        <p:nvPicPr>
          <p:cNvPr id="356" name="Shape 356"/>
          <p:cNvPicPr preferRelativeResize="0"/>
          <p:nvPr/>
        </p:nvPicPr>
        <p:blipFill rotWithShape="1">
          <a:blip r:embed="rId3">
            <a:alphaModFix/>
          </a:blip>
          <a:srcRect l="-1310" t="5100" r="1310" b="5100"/>
          <a:stretch/>
        </p:blipFill>
        <p:spPr>
          <a:xfrm>
            <a:off x="3955099" y="262425"/>
            <a:ext cx="4454300" cy="4618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60"/>
        <p:cNvGrpSpPr/>
        <p:nvPr/>
      </p:nvGrpSpPr>
      <p:grpSpPr>
        <a:xfrm>
          <a:off x="0" y="0"/>
          <a:ext cx="0" cy="0"/>
          <a:chOff x="0" y="0"/>
          <a:chExt cx="0" cy="0"/>
        </a:xfrm>
      </p:grpSpPr>
      <p:sp>
        <p:nvSpPr>
          <p:cNvPr id="361" name="Shape 361"/>
          <p:cNvSpPr txBox="1"/>
          <p:nvPr/>
        </p:nvSpPr>
        <p:spPr>
          <a:xfrm>
            <a:off x="3464000" y="93325"/>
            <a:ext cx="1936200" cy="513300"/>
          </a:xfrm>
          <a:prstGeom prst="rect">
            <a:avLst/>
          </a:prstGeom>
          <a:solidFill>
            <a:srgbClr val="F4CCCC"/>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a:spcBef>
                <a:spcPts val="0"/>
              </a:spcBef>
              <a:buNone/>
            </a:pPr>
            <a:r>
              <a:rPr lang="es-419" sz="2400" b="1">
                <a:latin typeface="Dosis"/>
                <a:ea typeface="Dosis"/>
                <a:cs typeface="Dosis"/>
                <a:sym typeface="Dosis"/>
              </a:rPr>
              <a:t>NERVIOSA.</a:t>
            </a:r>
          </a:p>
        </p:txBody>
      </p:sp>
      <p:sp>
        <p:nvSpPr>
          <p:cNvPr id="362" name="Shape 362"/>
          <p:cNvSpPr txBox="1">
            <a:spLocks noGrp="1"/>
          </p:cNvSpPr>
          <p:nvPr>
            <p:ph type="body" idx="1"/>
          </p:nvPr>
        </p:nvSpPr>
        <p:spPr>
          <a:xfrm>
            <a:off x="253375" y="1316850"/>
            <a:ext cx="3999900" cy="25098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just">
              <a:spcBef>
                <a:spcPts val="0"/>
              </a:spcBef>
              <a:buNone/>
            </a:pPr>
            <a:r>
              <a:rPr lang="es-419">
                <a:solidFill>
                  <a:srgbClr val="000000"/>
                </a:solidFill>
                <a:latin typeface="Comfortaa"/>
                <a:ea typeface="Comfortaa"/>
                <a:cs typeface="Comfortaa"/>
                <a:sym typeface="Comfortaa"/>
              </a:rPr>
              <a:t>SIMPATICO</a:t>
            </a:r>
          </a:p>
          <a:p>
            <a:pPr lvl="0" algn="just">
              <a:spcBef>
                <a:spcPts val="0"/>
              </a:spcBef>
              <a:buNone/>
            </a:pPr>
            <a:r>
              <a:rPr lang="es-419">
                <a:solidFill>
                  <a:srgbClr val="000000"/>
                </a:solidFill>
                <a:latin typeface="Comfortaa"/>
                <a:ea typeface="Comfortaa"/>
                <a:cs typeface="Comfortaa"/>
                <a:sym typeface="Comfortaa"/>
              </a:rPr>
              <a:t>La estimulación simpática evoca secreción pancreática, que sólo se bloquea por completo cuando se combina atropina con un antagonista –adrenérgico, lo que sugiere que hay liberación de noradrenalina por los nervios adrenérgicos que estimula la secreción acinar</a:t>
            </a:r>
          </a:p>
          <a:p>
            <a:pPr lvl="0">
              <a:spcBef>
                <a:spcPts val="0"/>
              </a:spcBef>
              <a:buNone/>
            </a:pPr>
            <a:endParaRPr/>
          </a:p>
        </p:txBody>
      </p:sp>
      <p:sp>
        <p:nvSpPr>
          <p:cNvPr id="363" name="Shape 363"/>
          <p:cNvSpPr txBox="1">
            <a:spLocks noGrp="1"/>
          </p:cNvSpPr>
          <p:nvPr>
            <p:ph type="body" idx="2"/>
          </p:nvPr>
        </p:nvSpPr>
        <p:spPr>
          <a:xfrm>
            <a:off x="4715800" y="1316850"/>
            <a:ext cx="3999900" cy="28479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just">
              <a:spcBef>
                <a:spcPts val="0"/>
              </a:spcBef>
              <a:buNone/>
            </a:pPr>
            <a:r>
              <a:rPr lang="es-419">
                <a:solidFill>
                  <a:srgbClr val="000000"/>
                </a:solidFill>
                <a:latin typeface="Comfortaa"/>
                <a:ea typeface="Comfortaa"/>
                <a:cs typeface="Comfortaa"/>
                <a:sym typeface="Comfortaa"/>
              </a:rPr>
              <a:t>PARASIMPÁTICO (X)</a:t>
            </a:r>
          </a:p>
          <a:p>
            <a:pPr lvl="0" algn="just">
              <a:spcBef>
                <a:spcPts val="0"/>
              </a:spcBef>
              <a:buNone/>
            </a:pPr>
            <a:r>
              <a:rPr lang="es-419">
                <a:solidFill>
                  <a:srgbClr val="000000"/>
                </a:solidFill>
                <a:latin typeface="Comfortaa"/>
                <a:ea typeface="Comfortaa"/>
                <a:cs typeface="Comfortaa"/>
                <a:sym typeface="Comfortaa"/>
              </a:rPr>
              <a:t>La acetilcolina, liberada por las terminaciones nerviosas parasimpáticas del vago y por otros nervios colinérgicos del sistema nervioso autónomo. incremento importante en la secreción enzimática y del componente hidroelectrolítico (por tanto su estímulo positivo va dirigido principalmente a las células acinares). </a:t>
            </a:r>
          </a:p>
        </p:txBody>
      </p:sp>
      <p:cxnSp>
        <p:nvCxnSpPr>
          <p:cNvPr id="364" name="Shape 364"/>
          <p:cNvCxnSpPr>
            <a:stCxn id="363" idx="0"/>
            <a:endCxn id="361" idx="2"/>
          </p:cNvCxnSpPr>
          <p:nvPr/>
        </p:nvCxnSpPr>
        <p:spPr>
          <a:xfrm rot="5400000" flipH="1">
            <a:off x="5218900" y="-180000"/>
            <a:ext cx="710100" cy="2283600"/>
          </a:xfrm>
          <a:prstGeom prst="bentConnector3">
            <a:avLst>
              <a:gd name="adj1" fmla="val 50009"/>
            </a:avLst>
          </a:prstGeom>
          <a:noFill/>
          <a:ln w="19050" cap="flat" cmpd="sng">
            <a:solidFill>
              <a:srgbClr val="000000"/>
            </a:solidFill>
            <a:prstDash val="solid"/>
            <a:round/>
            <a:headEnd type="none" w="lg" len="lg"/>
            <a:tailEnd type="none" w="lg" len="lg"/>
          </a:ln>
        </p:spPr>
      </p:cxnSp>
      <p:cxnSp>
        <p:nvCxnSpPr>
          <p:cNvPr id="365" name="Shape 365"/>
          <p:cNvCxnSpPr>
            <a:stCxn id="362" idx="0"/>
            <a:endCxn id="361" idx="2"/>
          </p:cNvCxnSpPr>
          <p:nvPr/>
        </p:nvCxnSpPr>
        <p:spPr>
          <a:xfrm rot="-5400000">
            <a:off x="2987725" y="-127650"/>
            <a:ext cx="710100" cy="2178900"/>
          </a:xfrm>
          <a:prstGeom prst="bentConnector3">
            <a:avLst>
              <a:gd name="adj1" fmla="val 50009"/>
            </a:avLst>
          </a:prstGeom>
          <a:noFill/>
          <a:ln w="19050" cap="flat" cmpd="sng">
            <a:solidFill>
              <a:schemeClr val="dk2"/>
            </a:solidFill>
            <a:prstDash val="solid"/>
            <a:round/>
            <a:headEnd type="none" w="lg" len="lg"/>
            <a:tailEnd type="none" w="lg" len="lg"/>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Shape 370"/>
          <p:cNvSpPr txBox="1">
            <a:spLocks noGrp="1"/>
          </p:cNvSpPr>
          <p:nvPr>
            <p:ph type="title"/>
          </p:nvPr>
        </p:nvSpPr>
        <p:spPr>
          <a:xfrm>
            <a:off x="311700" y="300525"/>
            <a:ext cx="1932600" cy="523200"/>
          </a:xfrm>
          <a:prstGeom prst="rect">
            <a:avLst/>
          </a:prstGeom>
          <a:solidFill>
            <a:srgbClr val="EAD1DC"/>
          </a:solidFill>
          <a:ln w="19050" cap="flat" cmpd="sng">
            <a:solidFill>
              <a:srgbClr val="000000"/>
            </a:solidFill>
            <a:prstDash val="solid"/>
            <a:round/>
            <a:headEnd type="none" w="med" len="med"/>
            <a:tailEnd type="none" w="med" len="med"/>
          </a:ln>
        </p:spPr>
        <p:txBody>
          <a:bodyPr wrap="square" lIns="91425" tIns="91425" rIns="91425" bIns="91425" anchor="b" anchorCtr="0">
            <a:noAutofit/>
          </a:bodyPr>
          <a:lstStyle/>
          <a:p>
            <a:pPr lvl="0">
              <a:spcBef>
                <a:spcPts val="0"/>
              </a:spcBef>
              <a:buNone/>
            </a:pPr>
            <a:r>
              <a:rPr lang="es-419" sz="2200"/>
              <a:t>HORMONAL</a:t>
            </a:r>
          </a:p>
        </p:txBody>
      </p:sp>
      <p:sp>
        <p:nvSpPr>
          <p:cNvPr id="371" name="Shape 371"/>
          <p:cNvSpPr txBox="1">
            <a:spLocks noGrp="1"/>
          </p:cNvSpPr>
          <p:nvPr>
            <p:ph type="body" idx="1"/>
          </p:nvPr>
        </p:nvSpPr>
        <p:spPr>
          <a:xfrm>
            <a:off x="311700" y="1421550"/>
            <a:ext cx="2274600" cy="429900"/>
          </a:xfrm>
          <a:prstGeom prst="rect">
            <a:avLst/>
          </a:prstGeom>
          <a:solidFill>
            <a:srgbClr val="CFE2F3"/>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spcBef>
                <a:spcPts val="0"/>
              </a:spcBef>
              <a:buNone/>
            </a:pPr>
            <a:r>
              <a:rPr lang="es-419" sz="1800">
                <a:solidFill>
                  <a:srgbClr val="000000"/>
                </a:solidFill>
                <a:latin typeface="Dosis SemiBold"/>
                <a:ea typeface="Dosis SemiBold"/>
                <a:cs typeface="Dosis SemiBold"/>
                <a:sym typeface="Dosis SemiBold"/>
              </a:rPr>
              <a:t>Colecistocinina (CCK)</a:t>
            </a:r>
          </a:p>
        </p:txBody>
      </p:sp>
      <p:sp>
        <p:nvSpPr>
          <p:cNvPr id="372" name="Shape 372"/>
          <p:cNvSpPr txBox="1"/>
          <p:nvPr/>
        </p:nvSpPr>
        <p:spPr>
          <a:xfrm>
            <a:off x="3359050" y="347175"/>
            <a:ext cx="1212900" cy="429900"/>
          </a:xfrm>
          <a:prstGeom prst="rect">
            <a:avLst/>
          </a:prstGeom>
          <a:solidFill>
            <a:srgbClr val="F4CCCC"/>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spcBef>
                <a:spcPts val="0"/>
              </a:spcBef>
              <a:buNone/>
            </a:pPr>
            <a:r>
              <a:rPr lang="es-419" sz="1800">
                <a:latin typeface="Dosis SemiBold"/>
                <a:ea typeface="Dosis SemiBold"/>
                <a:cs typeface="Dosis SemiBold"/>
                <a:sym typeface="Dosis SemiBold"/>
              </a:rPr>
              <a:t>Secretina </a:t>
            </a:r>
          </a:p>
        </p:txBody>
      </p:sp>
      <p:sp>
        <p:nvSpPr>
          <p:cNvPr id="373" name="Shape 373"/>
          <p:cNvSpPr txBox="1"/>
          <p:nvPr/>
        </p:nvSpPr>
        <p:spPr>
          <a:xfrm>
            <a:off x="5219362" y="609937"/>
            <a:ext cx="3732300" cy="1702800"/>
          </a:xfrm>
          <a:prstGeom prst="rect">
            <a:avLst/>
          </a:prstGeom>
          <a:solidFill>
            <a:srgbClr val="F4CCCC"/>
          </a:solidFill>
          <a:ln w="19050" cap="flat" cmpd="sng">
            <a:solidFill>
              <a:srgbClr val="000000"/>
            </a:solidFill>
            <a:prstDash val="dashDot"/>
            <a:round/>
            <a:headEnd type="none" w="med" len="med"/>
            <a:tailEnd type="none" w="med" len="med"/>
          </a:ln>
        </p:spPr>
        <p:txBody>
          <a:bodyPr wrap="square" lIns="91425" tIns="91425" rIns="91425" bIns="91425" anchor="t" anchorCtr="0">
            <a:noAutofit/>
          </a:bodyPr>
          <a:lstStyle/>
          <a:p>
            <a:pPr lvl="0" algn="just">
              <a:spcBef>
                <a:spcPts val="0"/>
              </a:spcBef>
              <a:buNone/>
            </a:pPr>
            <a:r>
              <a:rPr lang="es-419"/>
              <a:t>Liberada al torrente sanguíneo por las </a:t>
            </a:r>
            <a:r>
              <a:rPr lang="es-419" b="1" u="sng"/>
              <a:t>células S</a:t>
            </a:r>
            <a:r>
              <a:rPr lang="es-419"/>
              <a:t> proximal del intestino delgado ante la presencia del quimo ácido. Estimula la secreción de gran cantidad de jugo pancreático con elevado bicarbonato, pero escaso en enzimas.</a:t>
            </a:r>
          </a:p>
          <a:p>
            <a:pPr lvl="0" algn="just">
              <a:spcBef>
                <a:spcPts val="0"/>
              </a:spcBef>
              <a:buNone/>
            </a:pPr>
            <a:r>
              <a:rPr lang="es-419"/>
              <a:t>Refuerza el efecto de CCK.</a:t>
            </a:r>
          </a:p>
        </p:txBody>
      </p:sp>
      <p:pic>
        <p:nvPicPr>
          <p:cNvPr id="374" name="Shape 374"/>
          <p:cNvPicPr preferRelativeResize="0"/>
          <p:nvPr/>
        </p:nvPicPr>
        <p:blipFill>
          <a:blip r:embed="rId3">
            <a:alphaModFix/>
          </a:blip>
          <a:stretch>
            <a:fillRect/>
          </a:stretch>
        </p:blipFill>
        <p:spPr>
          <a:xfrm>
            <a:off x="6088225" y="2623974"/>
            <a:ext cx="2274524" cy="1878049"/>
          </a:xfrm>
          <a:prstGeom prst="rect">
            <a:avLst/>
          </a:prstGeom>
          <a:noFill/>
          <a:ln w="19050" cap="flat" cmpd="sng">
            <a:solidFill>
              <a:srgbClr val="000000"/>
            </a:solidFill>
            <a:prstDash val="solid"/>
            <a:round/>
            <a:headEnd type="none" w="med" len="med"/>
            <a:tailEnd type="none" w="med" len="med"/>
          </a:ln>
        </p:spPr>
      </p:pic>
      <p:cxnSp>
        <p:nvCxnSpPr>
          <p:cNvPr id="375" name="Shape 375"/>
          <p:cNvCxnSpPr>
            <a:stCxn id="370" idx="2"/>
            <a:endCxn id="371" idx="0"/>
          </p:cNvCxnSpPr>
          <p:nvPr/>
        </p:nvCxnSpPr>
        <p:spPr>
          <a:xfrm rot="-5400000" flipH="1">
            <a:off x="1064550" y="1037175"/>
            <a:ext cx="597900" cy="171000"/>
          </a:xfrm>
          <a:prstGeom prst="bentConnector3">
            <a:avLst>
              <a:gd name="adj1" fmla="val 49994"/>
            </a:avLst>
          </a:prstGeom>
          <a:noFill/>
          <a:ln w="9525" cap="flat" cmpd="sng">
            <a:solidFill>
              <a:schemeClr val="dk2"/>
            </a:solidFill>
            <a:prstDash val="solid"/>
            <a:round/>
            <a:headEnd type="none" w="lg" len="lg"/>
            <a:tailEnd type="none" w="lg" len="lg"/>
          </a:ln>
        </p:spPr>
      </p:cxnSp>
      <p:cxnSp>
        <p:nvCxnSpPr>
          <p:cNvPr id="376" name="Shape 376"/>
          <p:cNvCxnSpPr>
            <a:stCxn id="370" idx="3"/>
            <a:endCxn id="372" idx="1"/>
          </p:cNvCxnSpPr>
          <p:nvPr/>
        </p:nvCxnSpPr>
        <p:spPr>
          <a:xfrm>
            <a:off x="2244300" y="562125"/>
            <a:ext cx="1114800" cy="600"/>
          </a:xfrm>
          <a:prstGeom prst="bentConnector3">
            <a:avLst>
              <a:gd name="adj1" fmla="val 49998"/>
            </a:avLst>
          </a:prstGeom>
          <a:noFill/>
          <a:ln w="9525" cap="flat" cmpd="sng">
            <a:solidFill>
              <a:schemeClr val="dk2"/>
            </a:solidFill>
            <a:prstDash val="solid"/>
            <a:round/>
            <a:headEnd type="none" w="lg" len="lg"/>
            <a:tailEnd type="none" w="lg" len="lg"/>
          </a:ln>
        </p:spPr>
      </p:cxnSp>
      <p:cxnSp>
        <p:nvCxnSpPr>
          <p:cNvPr id="377" name="Shape 377"/>
          <p:cNvCxnSpPr>
            <a:stCxn id="373" idx="1"/>
            <a:endCxn id="374" idx="1"/>
          </p:cNvCxnSpPr>
          <p:nvPr/>
        </p:nvCxnSpPr>
        <p:spPr>
          <a:xfrm>
            <a:off x="5219362" y="1461337"/>
            <a:ext cx="868800" cy="2101800"/>
          </a:xfrm>
          <a:prstGeom prst="bentConnector3">
            <a:avLst>
              <a:gd name="adj1" fmla="val -27408"/>
            </a:avLst>
          </a:prstGeom>
          <a:noFill/>
          <a:ln w="9525" cap="flat" cmpd="sng">
            <a:solidFill>
              <a:schemeClr val="dk2"/>
            </a:solidFill>
            <a:prstDash val="solid"/>
            <a:round/>
            <a:headEnd type="none" w="lg" len="lg"/>
            <a:tailEnd type="none" w="lg" len="lg"/>
          </a:ln>
        </p:spPr>
      </p:cxnSp>
      <p:sp>
        <p:nvSpPr>
          <p:cNvPr id="378" name="Shape 378"/>
          <p:cNvSpPr txBox="1"/>
          <p:nvPr/>
        </p:nvSpPr>
        <p:spPr>
          <a:xfrm>
            <a:off x="521650" y="2542575"/>
            <a:ext cx="3082200" cy="1959600"/>
          </a:xfrm>
          <a:prstGeom prst="rect">
            <a:avLst/>
          </a:prstGeom>
          <a:solidFill>
            <a:srgbClr val="CFE2F3"/>
          </a:solidFill>
          <a:ln w="19050" cap="flat" cmpd="sng">
            <a:solidFill>
              <a:srgbClr val="000000"/>
            </a:solidFill>
            <a:prstDash val="dot"/>
            <a:round/>
            <a:headEnd type="none" w="med" len="med"/>
            <a:tailEnd type="none" w="med" len="med"/>
          </a:ln>
        </p:spPr>
        <p:txBody>
          <a:bodyPr wrap="square" lIns="91425" tIns="91425" rIns="91425" bIns="91425" anchor="t" anchorCtr="0">
            <a:noAutofit/>
          </a:bodyPr>
          <a:lstStyle/>
          <a:p>
            <a:pPr marL="457200" lvl="0" indent="-228600" algn="just">
              <a:spcBef>
                <a:spcPts val="0"/>
              </a:spcBef>
              <a:buChar char="●"/>
            </a:pPr>
            <a:r>
              <a:rPr lang="es-419"/>
              <a:t>Secretada por </a:t>
            </a:r>
            <a:r>
              <a:rPr lang="es-419" b="1" u="sng"/>
              <a:t>células I</a:t>
            </a:r>
            <a:r>
              <a:rPr lang="es-419"/>
              <a:t> de la por la mucosa del duodeno, ante la presencia del quimo.</a:t>
            </a:r>
          </a:p>
          <a:p>
            <a:pPr marL="457200" lvl="0" indent="-228600" algn="just">
              <a:spcBef>
                <a:spcPts val="0"/>
              </a:spcBef>
              <a:buChar char="●"/>
            </a:pPr>
            <a:r>
              <a:rPr lang="es-419"/>
              <a:t>Inhibe vaciamiento gástrico</a:t>
            </a:r>
          </a:p>
          <a:p>
            <a:pPr marL="457200" lvl="0" indent="-228600" algn="just">
              <a:spcBef>
                <a:spcPts val="0"/>
              </a:spcBef>
              <a:buChar char="●"/>
            </a:pPr>
            <a:r>
              <a:rPr lang="es-419"/>
              <a:t>contracción del esfínter pilórico.</a:t>
            </a:r>
          </a:p>
          <a:p>
            <a:pPr marL="457200" lvl="0" indent="-228600" algn="just">
              <a:spcBef>
                <a:spcPts val="0"/>
              </a:spcBef>
              <a:buChar char="●"/>
            </a:pPr>
            <a:r>
              <a:rPr lang="es-419"/>
              <a:t>contracción de vesícula biliar</a:t>
            </a:r>
          </a:p>
          <a:p>
            <a:pPr marL="457200" lvl="0" indent="-228600" algn="just">
              <a:spcBef>
                <a:spcPts val="0"/>
              </a:spcBef>
              <a:buChar char="●"/>
            </a:pPr>
            <a:r>
              <a:rPr lang="es-419"/>
              <a:t>Relajación del esfínter de Oddi.</a:t>
            </a:r>
          </a:p>
          <a:p>
            <a:pPr lvl="0">
              <a:spcBef>
                <a:spcPts val="0"/>
              </a:spcBef>
              <a:buNone/>
            </a:pPr>
            <a:endParaRPr/>
          </a:p>
          <a:p>
            <a:pPr lvl="0">
              <a:spcBef>
                <a:spcPts val="0"/>
              </a:spcBef>
              <a:buNone/>
            </a:pPr>
            <a:endParaRPr/>
          </a:p>
        </p:txBody>
      </p:sp>
      <p:cxnSp>
        <p:nvCxnSpPr>
          <p:cNvPr id="379" name="Shape 379"/>
          <p:cNvCxnSpPr>
            <a:stCxn id="372" idx="3"/>
            <a:endCxn id="373" idx="1"/>
          </p:cNvCxnSpPr>
          <p:nvPr/>
        </p:nvCxnSpPr>
        <p:spPr>
          <a:xfrm>
            <a:off x="4571950" y="562125"/>
            <a:ext cx="647400" cy="899100"/>
          </a:xfrm>
          <a:prstGeom prst="bentConnector3">
            <a:avLst>
              <a:gd name="adj1" fmla="val 50001"/>
            </a:avLst>
          </a:prstGeom>
          <a:noFill/>
          <a:ln w="9525" cap="flat" cmpd="sng">
            <a:solidFill>
              <a:schemeClr val="dk2"/>
            </a:solidFill>
            <a:prstDash val="solid"/>
            <a:round/>
            <a:headEnd type="none" w="lg" len="lg"/>
            <a:tailEnd type="none" w="lg" len="lg"/>
          </a:ln>
        </p:spPr>
      </p:cxnSp>
      <p:cxnSp>
        <p:nvCxnSpPr>
          <p:cNvPr id="380" name="Shape 380"/>
          <p:cNvCxnSpPr>
            <a:stCxn id="371" idx="2"/>
            <a:endCxn id="378" idx="0"/>
          </p:cNvCxnSpPr>
          <p:nvPr/>
        </p:nvCxnSpPr>
        <p:spPr>
          <a:xfrm rot="-5400000" flipH="1">
            <a:off x="1410300" y="1890150"/>
            <a:ext cx="691200" cy="613800"/>
          </a:xfrm>
          <a:prstGeom prst="bentConnector3">
            <a:avLst>
              <a:gd name="adj1" fmla="val 49995"/>
            </a:avLst>
          </a:prstGeom>
          <a:noFill/>
          <a:ln w="9525" cap="flat" cmpd="sng">
            <a:solidFill>
              <a:schemeClr val="dk2"/>
            </a:solidFill>
            <a:prstDash val="solid"/>
            <a:round/>
            <a:headEnd type="none" w="lg" len="lg"/>
            <a:tailEnd type="none" w="lg" len="lg"/>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84"/>
        <p:cNvGrpSpPr/>
        <p:nvPr/>
      </p:nvGrpSpPr>
      <p:grpSpPr>
        <a:xfrm>
          <a:off x="0" y="0"/>
          <a:ext cx="0" cy="0"/>
          <a:chOff x="0" y="0"/>
          <a:chExt cx="0" cy="0"/>
        </a:xfrm>
      </p:grpSpPr>
      <p:pic>
        <p:nvPicPr>
          <p:cNvPr id="385" name="Shape 385"/>
          <p:cNvPicPr preferRelativeResize="0"/>
          <p:nvPr/>
        </p:nvPicPr>
        <p:blipFill rotWithShape="1">
          <a:blip r:embed="rId3">
            <a:alphaModFix/>
          </a:blip>
          <a:srcRect l="50255" t="20432" r="25382" b="35351"/>
          <a:stretch/>
        </p:blipFill>
        <p:spPr>
          <a:xfrm>
            <a:off x="2239350" y="222175"/>
            <a:ext cx="4490349" cy="4584374"/>
          </a:xfrm>
          <a:prstGeom prst="rect">
            <a:avLst/>
          </a:prstGeom>
          <a:noFill/>
          <a:ln w="19050" cap="flat" cmpd="sng">
            <a:solidFill>
              <a:srgbClr val="000000"/>
            </a:solidFill>
            <a:prstDash val="dash"/>
            <a:round/>
            <a:headEnd type="none" w="med" len="med"/>
            <a:tailEnd type="none" w="med" len="me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389"/>
        <p:cNvGrpSpPr/>
        <p:nvPr/>
      </p:nvGrpSpPr>
      <p:grpSpPr>
        <a:xfrm>
          <a:off x="0" y="0"/>
          <a:ext cx="0" cy="0"/>
          <a:chOff x="0" y="0"/>
          <a:chExt cx="0" cy="0"/>
        </a:xfrm>
      </p:grpSpPr>
      <p:sp>
        <p:nvSpPr>
          <p:cNvPr id="390" name="Shape 390"/>
          <p:cNvSpPr txBox="1"/>
          <p:nvPr/>
        </p:nvSpPr>
        <p:spPr>
          <a:xfrm>
            <a:off x="215825" y="746450"/>
            <a:ext cx="1717500" cy="536400"/>
          </a:xfrm>
          <a:prstGeom prst="rect">
            <a:avLst/>
          </a:prstGeom>
          <a:solidFill>
            <a:srgbClr val="F4CCCC"/>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ctr">
              <a:spcBef>
                <a:spcPts val="0"/>
              </a:spcBef>
              <a:buNone/>
            </a:pPr>
            <a:r>
              <a:rPr lang="es-419">
                <a:latin typeface="Chelsea Market"/>
                <a:ea typeface="Chelsea Market"/>
                <a:cs typeface="Chelsea Market"/>
                <a:sym typeface="Chelsea Market"/>
              </a:rPr>
              <a:t>Fases cefálica y gástrica. </a:t>
            </a:r>
          </a:p>
        </p:txBody>
      </p:sp>
      <p:sp>
        <p:nvSpPr>
          <p:cNvPr id="391" name="Shape 391"/>
          <p:cNvSpPr txBox="1"/>
          <p:nvPr/>
        </p:nvSpPr>
        <p:spPr>
          <a:xfrm>
            <a:off x="2663325" y="2898275"/>
            <a:ext cx="3000000" cy="1446300"/>
          </a:xfrm>
          <a:prstGeom prst="rect">
            <a:avLst/>
          </a:prstGeom>
          <a:noFill/>
          <a:ln w="19050" cap="flat" cmpd="sng">
            <a:solidFill>
              <a:srgbClr val="000000"/>
            </a:solidFill>
            <a:prstDash val="dash"/>
            <a:round/>
            <a:headEnd type="none" w="med" len="med"/>
            <a:tailEnd type="none" w="med" len="med"/>
          </a:ln>
        </p:spPr>
        <p:txBody>
          <a:bodyPr wrap="square" lIns="91425" tIns="91425" rIns="91425" bIns="91425" anchor="ctr" anchorCtr="0">
            <a:noAutofit/>
          </a:bodyPr>
          <a:lstStyle/>
          <a:p>
            <a:pPr lvl="0" algn="just" rtl="0">
              <a:spcBef>
                <a:spcPts val="0"/>
              </a:spcBef>
              <a:buNone/>
            </a:pPr>
            <a:r>
              <a:rPr lang="es-419"/>
              <a:t>Una vez que el quimo sale del estómago y penetra en el intestino delgado, la secreción pancreática se vuelve copiosa, sobre todo en respuesta a la hormona secretina. </a:t>
            </a:r>
          </a:p>
        </p:txBody>
      </p:sp>
      <p:sp>
        <p:nvSpPr>
          <p:cNvPr id="392" name="Shape 392"/>
          <p:cNvSpPr txBox="1"/>
          <p:nvPr/>
        </p:nvSpPr>
        <p:spPr>
          <a:xfrm>
            <a:off x="275675" y="3440675"/>
            <a:ext cx="1597800" cy="361500"/>
          </a:xfrm>
          <a:prstGeom prst="rect">
            <a:avLst/>
          </a:prstGeom>
          <a:solidFill>
            <a:srgbClr val="F4CCCC"/>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just" rtl="0">
              <a:spcBef>
                <a:spcPts val="0"/>
              </a:spcBef>
              <a:buClr>
                <a:schemeClr val="dk1"/>
              </a:buClr>
              <a:buFont typeface="Arial"/>
              <a:buNone/>
            </a:pPr>
            <a:r>
              <a:rPr lang="es-419">
                <a:solidFill>
                  <a:schemeClr val="dk1"/>
                </a:solidFill>
                <a:latin typeface="Chelsea Market"/>
                <a:ea typeface="Chelsea Market"/>
                <a:cs typeface="Chelsea Market"/>
                <a:sym typeface="Chelsea Market"/>
              </a:rPr>
              <a:t>Fase intestinal.</a:t>
            </a:r>
          </a:p>
        </p:txBody>
      </p:sp>
      <p:sp>
        <p:nvSpPr>
          <p:cNvPr id="393" name="Shape 393"/>
          <p:cNvSpPr txBox="1"/>
          <p:nvPr/>
        </p:nvSpPr>
        <p:spPr>
          <a:xfrm>
            <a:off x="5796525" y="233275"/>
            <a:ext cx="3000000" cy="1446300"/>
          </a:xfrm>
          <a:prstGeom prst="rect">
            <a:avLst/>
          </a:prstGeom>
          <a:noFill/>
          <a:ln w="19050" cap="flat" cmpd="sng">
            <a:solidFill>
              <a:srgbClr val="000000"/>
            </a:solidFill>
            <a:prstDash val="dot"/>
            <a:round/>
            <a:headEnd type="none" w="med" len="med"/>
            <a:tailEnd type="none" w="med" len="med"/>
          </a:ln>
        </p:spPr>
        <p:txBody>
          <a:bodyPr wrap="square" lIns="91425" tIns="91425" rIns="91425" bIns="91425" anchor="ctr" anchorCtr="0">
            <a:noAutofit/>
          </a:bodyPr>
          <a:lstStyle/>
          <a:p>
            <a:pPr lvl="0" algn="just" rtl="0">
              <a:spcBef>
                <a:spcPts val="0"/>
              </a:spcBef>
              <a:buNone/>
            </a:pPr>
            <a:r>
              <a:rPr lang="es-419"/>
              <a:t>Durante la fase gástrica, la estimulación nerviosa de la secreción pancreática continúa y se añade otro 5 a 10% de enzimas pancreáticas secretadas después de una comida. </a:t>
            </a:r>
          </a:p>
        </p:txBody>
      </p:sp>
      <p:sp>
        <p:nvSpPr>
          <p:cNvPr id="394" name="Shape 394"/>
          <p:cNvSpPr txBox="1"/>
          <p:nvPr/>
        </p:nvSpPr>
        <p:spPr>
          <a:xfrm>
            <a:off x="2705875" y="466525"/>
            <a:ext cx="2411400" cy="979800"/>
          </a:xfrm>
          <a:prstGeom prst="rect">
            <a:avLst/>
          </a:prstGeom>
          <a:noFill/>
          <a:ln w="19050" cap="flat" cmpd="sng">
            <a:solidFill>
              <a:srgbClr val="000000"/>
            </a:solidFill>
            <a:prstDash val="dash"/>
            <a:round/>
            <a:headEnd type="none" w="med" len="med"/>
            <a:tailEnd type="none" w="med" len="med"/>
          </a:ln>
        </p:spPr>
        <p:txBody>
          <a:bodyPr wrap="square" lIns="91425" tIns="91425" rIns="91425" bIns="91425" anchor="t" anchorCtr="0">
            <a:noAutofit/>
          </a:bodyPr>
          <a:lstStyle/>
          <a:p>
            <a:pPr lvl="0" algn="just">
              <a:spcBef>
                <a:spcPts val="0"/>
              </a:spcBef>
              <a:buClr>
                <a:schemeClr val="dk1"/>
              </a:buClr>
              <a:buFont typeface="Arial"/>
              <a:buNone/>
            </a:pPr>
            <a:r>
              <a:rPr lang="es-419">
                <a:solidFill>
                  <a:schemeClr val="dk1"/>
                </a:solidFill>
              </a:rPr>
              <a:t>Aportan alrededor del 20% de la secreción total de enzimas pancreáticas después de una comida.</a:t>
            </a:r>
          </a:p>
        </p:txBody>
      </p:sp>
      <p:sp>
        <p:nvSpPr>
          <p:cNvPr id="395" name="Shape 395"/>
          <p:cNvSpPr/>
          <p:nvPr/>
        </p:nvSpPr>
        <p:spPr>
          <a:xfrm>
            <a:off x="2086350" y="833900"/>
            <a:ext cx="559800" cy="361500"/>
          </a:xfrm>
          <a:prstGeom prst="rightArrow">
            <a:avLst>
              <a:gd name="adj1" fmla="val 32226"/>
              <a:gd name="adj2" fmla="val 41929"/>
            </a:avLst>
          </a:prstGeom>
          <a:solidFill>
            <a:srgbClr val="741B47"/>
          </a:solidFill>
          <a:ln w="9525"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96" name="Shape 396"/>
          <p:cNvSpPr/>
          <p:nvPr/>
        </p:nvSpPr>
        <p:spPr>
          <a:xfrm>
            <a:off x="5177000" y="746450"/>
            <a:ext cx="559800" cy="361500"/>
          </a:xfrm>
          <a:prstGeom prst="rightArrow">
            <a:avLst>
              <a:gd name="adj1" fmla="val 32226"/>
              <a:gd name="adj2" fmla="val 41929"/>
            </a:avLst>
          </a:prstGeom>
          <a:solidFill>
            <a:srgbClr val="741B47"/>
          </a:solidFill>
          <a:ln w="9525" cap="flat" cmpd="sng">
            <a:solidFill>
              <a:srgbClr val="741B47"/>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97" name="Shape 397"/>
          <p:cNvSpPr/>
          <p:nvPr/>
        </p:nvSpPr>
        <p:spPr>
          <a:xfrm>
            <a:off x="1988500" y="3440675"/>
            <a:ext cx="559800" cy="361500"/>
          </a:xfrm>
          <a:prstGeom prst="rightArrow">
            <a:avLst>
              <a:gd name="adj1" fmla="val 32226"/>
              <a:gd name="adj2" fmla="val 41929"/>
            </a:avLst>
          </a:prstGeom>
          <a:solidFill>
            <a:srgbClr val="741B47"/>
          </a:solidFill>
          <a:ln w="9525" cap="flat" cmpd="sng">
            <a:solidFill>
              <a:schemeClr val="dk2"/>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pic>
        <p:nvPicPr>
          <p:cNvPr id="398" name="Shape 398"/>
          <p:cNvPicPr preferRelativeResize="0"/>
          <p:nvPr/>
        </p:nvPicPr>
        <p:blipFill rotWithShape="1">
          <a:blip r:embed="rId3">
            <a:alphaModFix/>
          </a:blip>
          <a:srcRect l="28911" t="14514" b="14057"/>
          <a:stretch/>
        </p:blipFill>
        <p:spPr>
          <a:xfrm>
            <a:off x="5843300" y="2108800"/>
            <a:ext cx="3067425" cy="231157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Shape 403"/>
          <p:cNvSpPr txBox="1"/>
          <p:nvPr/>
        </p:nvSpPr>
        <p:spPr>
          <a:xfrm>
            <a:off x="501500" y="338250"/>
            <a:ext cx="4700400" cy="559800"/>
          </a:xfrm>
          <a:prstGeom prst="rect">
            <a:avLst/>
          </a:prstGeom>
          <a:noFill/>
          <a:ln>
            <a:noFill/>
          </a:ln>
        </p:spPr>
        <p:txBody>
          <a:bodyPr wrap="square" lIns="91425" tIns="91425" rIns="91425" bIns="91425" anchor="t" anchorCtr="0">
            <a:noAutofit/>
          </a:bodyPr>
          <a:lstStyle/>
          <a:p>
            <a:pPr lvl="0">
              <a:spcBef>
                <a:spcPts val="0"/>
              </a:spcBef>
              <a:buNone/>
            </a:pPr>
            <a:r>
              <a:rPr lang="es-419" sz="2400">
                <a:latin typeface="Dosis SemiBold"/>
                <a:ea typeface="Dosis SemiBold"/>
                <a:cs typeface="Dosis SemiBold"/>
                <a:sym typeface="Dosis SemiBold"/>
              </a:rPr>
              <a:t>Fisiopatología  del páncreas exocrino</a:t>
            </a:r>
          </a:p>
        </p:txBody>
      </p:sp>
      <p:sp>
        <p:nvSpPr>
          <p:cNvPr id="404" name="Shape 404"/>
          <p:cNvSpPr txBox="1"/>
          <p:nvPr/>
        </p:nvSpPr>
        <p:spPr>
          <a:xfrm>
            <a:off x="653150" y="950550"/>
            <a:ext cx="4175400" cy="478200"/>
          </a:xfrm>
          <a:prstGeom prst="rect">
            <a:avLst/>
          </a:prstGeom>
          <a:noFill/>
          <a:ln>
            <a:noFill/>
          </a:ln>
        </p:spPr>
        <p:txBody>
          <a:bodyPr wrap="square" lIns="91425" tIns="91425" rIns="91425" bIns="91425" anchor="t" anchorCtr="0">
            <a:noAutofit/>
          </a:bodyPr>
          <a:lstStyle/>
          <a:p>
            <a:pPr marL="457200" lvl="0" indent="-381000">
              <a:spcBef>
                <a:spcPts val="0"/>
              </a:spcBef>
              <a:buSzPct val="100000"/>
              <a:buFont typeface="Chelsea Market"/>
              <a:buChar char="★"/>
            </a:pPr>
            <a:r>
              <a:rPr lang="es-419" sz="2400">
                <a:latin typeface="Chelsea Market"/>
                <a:ea typeface="Chelsea Market"/>
                <a:cs typeface="Chelsea Market"/>
                <a:sym typeface="Chelsea Market"/>
              </a:rPr>
              <a:t>PANCREATITIS AGUDA</a:t>
            </a:r>
          </a:p>
        </p:txBody>
      </p:sp>
      <p:sp>
        <p:nvSpPr>
          <p:cNvPr id="405" name="Shape 405"/>
          <p:cNvSpPr txBox="1"/>
          <p:nvPr/>
        </p:nvSpPr>
        <p:spPr>
          <a:xfrm>
            <a:off x="711475" y="1586200"/>
            <a:ext cx="4700400" cy="3079200"/>
          </a:xfrm>
          <a:prstGeom prst="rect">
            <a:avLst/>
          </a:prstGeom>
          <a:solidFill>
            <a:srgbClr val="E6B8AF"/>
          </a:solidFill>
          <a:ln w="19050" cap="flat" cmpd="sng">
            <a:solidFill>
              <a:srgbClr val="000000"/>
            </a:solidFill>
            <a:prstDash val="dash"/>
            <a:round/>
            <a:headEnd type="none" w="med" len="med"/>
            <a:tailEnd type="none" w="med" len="med"/>
          </a:ln>
        </p:spPr>
        <p:txBody>
          <a:bodyPr wrap="square" lIns="91425" tIns="91425" rIns="91425" bIns="91425" anchor="t" anchorCtr="0">
            <a:noAutofit/>
          </a:bodyPr>
          <a:lstStyle/>
          <a:p>
            <a:pPr lvl="0" algn="just" rtl="0">
              <a:spcBef>
                <a:spcPts val="0"/>
              </a:spcBef>
              <a:buNone/>
            </a:pPr>
            <a:r>
              <a:rPr lang="es-419">
                <a:latin typeface="Comfortaa"/>
                <a:ea typeface="Comfortaa"/>
                <a:cs typeface="Comfortaa"/>
                <a:sym typeface="Comfortaa"/>
              </a:rPr>
              <a:t>Es un síndrome clínico resultado de la inflamación aguda y de la auto digestión destructora del páncreas y de los tejidos peripancreáticos.</a:t>
            </a:r>
          </a:p>
          <a:p>
            <a:pPr lvl="0" algn="just" rtl="0">
              <a:spcBef>
                <a:spcPts val="0"/>
              </a:spcBef>
              <a:buNone/>
            </a:pPr>
            <a:endParaRPr>
              <a:latin typeface="Comfortaa"/>
              <a:ea typeface="Comfortaa"/>
              <a:cs typeface="Comfortaa"/>
              <a:sym typeface="Comfortaa"/>
            </a:endParaRPr>
          </a:p>
          <a:p>
            <a:pPr marL="457200" lvl="0" indent="-228600" algn="just" rtl="0">
              <a:spcBef>
                <a:spcPts val="0"/>
              </a:spcBef>
              <a:buFont typeface="Comfortaa"/>
              <a:buChar char="●"/>
            </a:pPr>
            <a:r>
              <a:rPr lang="es-419">
                <a:latin typeface="Comfortaa"/>
                <a:ea typeface="Comfortaa"/>
                <a:cs typeface="Comfortaa"/>
                <a:sym typeface="Comfortaa"/>
              </a:rPr>
              <a:t>Dolor abdominal superior agudo</a:t>
            </a:r>
          </a:p>
          <a:p>
            <a:pPr marL="457200" lvl="0" indent="-228600" algn="just" rtl="0">
              <a:spcBef>
                <a:spcPts val="0"/>
              </a:spcBef>
              <a:buFont typeface="Comfortaa"/>
              <a:buChar char="●"/>
            </a:pPr>
            <a:r>
              <a:rPr lang="es-419">
                <a:latin typeface="Comfortaa"/>
                <a:ea typeface="Comfortaa"/>
                <a:cs typeface="Comfortaa"/>
                <a:sym typeface="Comfortaa"/>
              </a:rPr>
              <a:t>Nausea</a:t>
            </a:r>
          </a:p>
          <a:p>
            <a:pPr marL="457200" lvl="0" indent="-228600" algn="just" rtl="0">
              <a:spcBef>
                <a:spcPts val="0"/>
              </a:spcBef>
              <a:buFont typeface="Comfortaa"/>
              <a:buChar char="●"/>
            </a:pPr>
            <a:r>
              <a:rPr lang="es-419">
                <a:latin typeface="Comfortaa"/>
                <a:ea typeface="Comfortaa"/>
                <a:cs typeface="Comfortaa"/>
                <a:sym typeface="Comfortaa"/>
              </a:rPr>
              <a:t>Vomito</a:t>
            </a:r>
          </a:p>
          <a:p>
            <a:pPr marL="457200" lvl="0" indent="-228600" algn="just" rtl="0">
              <a:spcBef>
                <a:spcPts val="0"/>
              </a:spcBef>
              <a:buChar char="●"/>
            </a:pPr>
            <a:r>
              <a:rPr lang="es-419">
                <a:latin typeface="Comfortaa"/>
                <a:ea typeface="Comfortaa"/>
                <a:cs typeface="Comfortaa"/>
                <a:sym typeface="Comfortaa"/>
              </a:rPr>
              <a:t>Fiebre</a:t>
            </a:r>
            <a:r>
              <a:rPr lang="es-419"/>
              <a:t> </a:t>
            </a:r>
          </a:p>
          <a:p>
            <a:pPr marL="457200" lvl="0" indent="-228600" algn="just" rtl="0">
              <a:spcBef>
                <a:spcPts val="0"/>
              </a:spcBef>
              <a:buFont typeface="Comfortaa"/>
              <a:buChar char="●"/>
            </a:pPr>
            <a:r>
              <a:rPr lang="es-419">
                <a:latin typeface="Comfortaa"/>
                <a:ea typeface="Comfortaa"/>
                <a:cs typeface="Comfortaa"/>
                <a:sym typeface="Comfortaa"/>
              </a:rPr>
              <a:t>Estado de choque</a:t>
            </a:r>
          </a:p>
          <a:p>
            <a:pPr marL="457200" lvl="0" indent="-228600" algn="just" rtl="0">
              <a:spcBef>
                <a:spcPts val="0"/>
              </a:spcBef>
              <a:buFont typeface="Comfortaa"/>
              <a:buChar char="●"/>
            </a:pPr>
            <a:r>
              <a:rPr lang="es-419">
                <a:latin typeface="Comfortaa"/>
                <a:ea typeface="Comfortaa"/>
                <a:cs typeface="Comfortaa"/>
                <a:sym typeface="Comfortaa"/>
              </a:rPr>
              <a:t>Coagulopatía</a:t>
            </a:r>
          </a:p>
          <a:p>
            <a:pPr marL="457200" lvl="0" indent="-228600" algn="just" rtl="0">
              <a:spcBef>
                <a:spcPts val="0"/>
              </a:spcBef>
              <a:buFont typeface="Comfortaa"/>
              <a:buChar char="●"/>
            </a:pPr>
            <a:r>
              <a:rPr lang="es-419">
                <a:latin typeface="Comfortaa"/>
                <a:ea typeface="Comfortaa"/>
                <a:cs typeface="Comfortaa"/>
                <a:sym typeface="Comfortaa"/>
              </a:rPr>
              <a:t>Pleropulmonares</a:t>
            </a:r>
          </a:p>
          <a:p>
            <a:pPr marL="457200" lvl="0" indent="-228600" algn="just" rtl="0">
              <a:spcBef>
                <a:spcPts val="0"/>
              </a:spcBef>
              <a:buFont typeface="Comfortaa"/>
              <a:buChar char="●"/>
            </a:pPr>
            <a:r>
              <a:rPr lang="es-419">
                <a:latin typeface="Comfortaa"/>
                <a:ea typeface="Comfortaa"/>
                <a:cs typeface="Comfortaa"/>
                <a:sym typeface="Comfortaa"/>
              </a:rPr>
              <a:t>Flemon</a:t>
            </a:r>
          </a:p>
          <a:p>
            <a:pPr marL="457200" lvl="0" indent="-228600" algn="just" rtl="0">
              <a:spcBef>
                <a:spcPts val="0"/>
              </a:spcBef>
              <a:buFont typeface="Comfortaa"/>
              <a:buChar char="●"/>
            </a:pPr>
            <a:r>
              <a:rPr lang="es-419">
                <a:latin typeface="Comfortaa"/>
                <a:ea typeface="Comfortaa"/>
                <a:cs typeface="Comfortaa"/>
                <a:sym typeface="Comfortaa"/>
              </a:rPr>
              <a:t>Acidosis</a:t>
            </a:r>
          </a:p>
          <a:p>
            <a:pPr lvl="0" algn="just">
              <a:spcBef>
                <a:spcPts val="0"/>
              </a:spcBef>
              <a:buNone/>
            </a:pPr>
            <a:endParaRPr/>
          </a:p>
        </p:txBody>
      </p:sp>
      <p:pic>
        <p:nvPicPr>
          <p:cNvPr id="406" name="Shape 406"/>
          <p:cNvPicPr preferRelativeResize="0"/>
          <p:nvPr/>
        </p:nvPicPr>
        <p:blipFill>
          <a:blip r:embed="rId3">
            <a:alphaModFix/>
          </a:blip>
          <a:stretch>
            <a:fillRect/>
          </a:stretch>
        </p:blipFill>
        <p:spPr>
          <a:xfrm>
            <a:off x="5633350" y="1523100"/>
            <a:ext cx="3347350" cy="22489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10"/>
        <p:cNvGrpSpPr/>
        <p:nvPr/>
      </p:nvGrpSpPr>
      <p:grpSpPr>
        <a:xfrm>
          <a:off x="0" y="0"/>
          <a:ext cx="0" cy="0"/>
          <a:chOff x="0" y="0"/>
          <a:chExt cx="0" cy="0"/>
        </a:xfrm>
      </p:grpSpPr>
      <p:sp>
        <p:nvSpPr>
          <p:cNvPr id="411" name="Shape 411"/>
          <p:cNvSpPr txBox="1"/>
          <p:nvPr/>
        </p:nvSpPr>
        <p:spPr>
          <a:xfrm>
            <a:off x="524875" y="2320875"/>
            <a:ext cx="1143000" cy="349800"/>
          </a:xfrm>
          <a:prstGeom prst="rect">
            <a:avLst/>
          </a:prstGeom>
          <a:noFill/>
          <a:ln>
            <a:noFill/>
          </a:ln>
        </p:spPr>
        <p:txBody>
          <a:bodyPr wrap="square" lIns="91425" tIns="91425" rIns="91425" bIns="91425" anchor="t" anchorCtr="0">
            <a:noAutofit/>
          </a:bodyPr>
          <a:lstStyle/>
          <a:p>
            <a:pPr lvl="0">
              <a:spcBef>
                <a:spcPts val="0"/>
              </a:spcBef>
              <a:buNone/>
            </a:pPr>
            <a:r>
              <a:rPr lang="es-419" sz="1800">
                <a:latin typeface="Chelsea Market"/>
                <a:ea typeface="Chelsea Market"/>
                <a:cs typeface="Chelsea Market"/>
                <a:sym typeface="Chelsea Market"/>
              </a:rPr>
              <a:t>CAUSAS</a:t>
            </a:r>
          </a:p>
        </p:txBody>
      </p:sp>
      <p:sp>
        <p:nvSpPr>
          <p:cNvPr id="412" name="Shape 412"/>
          <p:cNvSpPr txBox="1"/>
          <p:nvPr/>
        </p:nvSpPr>
        <p:spPr>
          <a:xfrm>
            <a:off x="1889450" y="237525"/>
            <a:ext cx="1469700" cy="349800"/>
          </a:xfrm>
          <a:prstGeom prst="rect">
            <a:avLst/>
          </a:prstGeom>
          <a:noFill/>
          <a:ln>
            <a:noFill/>
          </a:ln>
        </p:spPr>
        <p:txBody>
          <a:bodyPr wrap="square" lIns="91425" tIns="91425" rIns="91425" bIns="91425" anchor="t" anchorCtr="0">
            <a:noAutofit/>
          </a:bodyPr>
          <a:lstStyle/>
          <a:p>
            <a:pPr marL="457200" lvl="0" indent="-228600" algn="ctr">
              <a:spcBef>
                <a:spcPts val="0"/>
              </a:spcBef>
              <a:buChar char="●"/>
            </a:pPr>
            <a:r>
              <a:rPr lang="es-419" b="1">
                <a:latin typeface="Comfortaa"/>
                <a:ea typeface="Comfortaa"/>
                <a:cs typeface="Comfortaa"/>
                <a:sym typeface="Comfortaa"/>
              </a:rPr>
              <a:t>Trauma</a:t>
            </a:r>
            <a:r>
              <a:rPr lang="es-419"/>
              <a:t> </a:t>
            </a:r>
          </a:p>
        </p:txBody>
      </p:sp>
      <p:sp>
        <p:nvSpPr>
          <p:cNvPr id="413" name="Shape 413"/>
          <p:cNvSpPr txBox="1"/>
          <p:nvPr/>
        </p:nvSpPr>
        <p:spPr>
          <a:xfrm>
            <a:off x="2006075" y="1131325"/>
            <a:ext cx="1790100" cy="349800"/>
          </a:xfrm>
          <a:prstGeom prst="rect">
            <a:avLst/>
          </a:prstGeom>
          <a:noFill/>
          <a:ln>
            <a:noFill/>
          </a:ln>
        </p:spPr>
        <p:txBody>
          <a:bodyPr wrap="square" lIns="91425" tIns="91425" rIns="91425" bIns="91425" anchor="t" anchorCtr="0">
            <a:noAutofit/>
          </a:bodyPr>
          <a:lstStyle/>
          <a:p>
            <a:pPr marL="457200" lvl="0" indent="-228600" algn="ctr">
              <a:spcBef>
                <a:spcPts val="0"/>
              </a:spcBef>
              <a:buFont typeface="Comfortaa"/>
              <a:buChar char="●"/>
            </a:pPr>
            <a:r>
              <a:rPr lang="es-419" b="1">
                <a:latin typeface="Comfortaa"/>
                <a:ea typeface="Comfortaa"/>
                <a:cs typeface="Comfortaa"/>
                <a:sym typeface="Comfortaa"/>
              </a:rPr>
              <a:t>Infecciones</a:t>
            </a:r>
          </a:p>
        </p:txBody>
      </p:sp>
      <p:sp>
        <p:nvSpPr>
          <p:cNvPr id="414" name="Shape 414"/>
          <p:cNvSpPr txBox="1"/>
          <p:nvPr/>
        </p:nvSpPr>
        <p:spPr>
          <a:xfrm>
            <a:off x="1965125" y="2047162"/>
            <a:ext cx="1872000" cy="349800"/>
          </a:xfrm>
          <a:prstGeom prst="rect">
            <a:avLst/>
          </a:prstGeom>
          <a:noFill/>
          <a:ln>
            <a:noFill/>
          </a:ln>
        </p:spPr>
        <p:txBody>
          <a:bodyPr wrap="square" lIns="91425" tIns="91425" rIns="91425" bIns="91425" anchor="t" anchorCtr="0">
            <a:noAutofit/>
          </a:bodyPr>
          <a:lstStyle/>
          <a:p>
            <a:pPr marL="457200" lvl="0" indent="-228600" algn="ctr">
              <a:spcBef>
                <a:spcPts val="0"/>
              </a:spcBef>
              <a:buFont typeface="Comfortaa"/>
              <a:buChar char="●"/>
            </a:pPr>
            <a:r>
              <a:rPr lang="es-419" b="1">
                <a:latin typeface="Comfortaa"/>
                <a:ea typeface="Comfortaa"/>
                <a:cs typeface="Comfortaa"/>
                <a:sym typeface="Comfortaa"/>
              </a:rPr>
              <a:t>Metabolicas</a:t>
            </a:r>
          </a:p>
          <a:p>
            <a:pPr lvl="0" algn="ctr">
              <a:spcBef>
                <a:spcPts val="0"/>
              </a:spcBef>
              <a:buNone/>
            </a:pPr>
            <a:endParaRPr/>
          </a:p>
        </p:txBody>
      </p:sp>
      <p:sp>
        <p:nvSpPr>
          <p:cNvPr id="415" name="Shape 415"/>
          <p:cNvSpPr txBox="1"/>
          <p:nvPr/>
        </p:nvSpPr>
        <p:spPr>
          <a:xfrm>
            <a:off x="2006075" y="2797337"/>
            <a:ext cx="1872000" cy="349800"/>
          </a:xfrm>
          <a:prstGeom prst="rect">
            <a:avLst/>
          </a:prstGeom>
          <a:noFill/>
          <a:ln>
            <a:noFill/>
          </a:ln>
        </p:spPr>
        <p:txBody>
          <a:bodyPr wrap="square" lIns="91425" tIns="91425" rIns="91425" bIns="91425" anchor="t" anchorCtr="0">
            <a:noAutofit/>
          </a:bodyPr>
          <a:lstStyle/>
          <a:p>
            <a:pPr marL="457200" lvl="0" indent="-228600">
              <a:spcBef>
                <a:spcPts val="0"/>
              </a:spcBef>
              <a:buFont typeface="Comfortaa"/>
              <a:buChar char="●"/>
            </a:pPr>
            <a:r>
              <a:rPr lang="es-419" b="1">
                <a:latin typeface="Comfortaa"/>
                <a:ea typeface="Comfortaa"/>
                <a:cs typeface="Comfortaa"/>
                <a:sym typeface="Comfortaa"/>
              </a:rPr>
              <a:t>Hereditaria</a:t>
            </a:r>
          </a:p>
        </p:txBody>
      </p:sp>
      <p:sp>
        <p:nvSpPr>
          <p:cNvPr id="416" name="Shape 416"/>
          <p:cNvSpPr txBox="1"/>
          <p:nvPr/>
        </p:nvSpPr>
        <p:spPr>
          <a:xfrm>
            <a:off x="2169300" y="3417400"/>
            <a:ext cx="1679400" cy="408300"/>
          </a:xfrm>
          <a:prstGeom prst="rect">
            <a:avLst/>
          </a:prstGeom>
          <a:noFill/>
          <a:ln>
            <a:noFill/>
          </a:ln>
        </p:spPr>
        <p:txBody>
          <a:bodyPr wrap="square" lIns="91425" tIns="91425" rIns="91425" bIns="91425" anchor="t" anchorCtr="0">
            <a:noAutofit/>
          </a:bodyPr>
          <a:lstStyle/>
          <a:p>
            <a:pPr marL="457200" lvl="0" indent="-228600">
              <a:spcBef>
                <a:spcPts val="0"/>
              </a:spcBef>
              <a:buFont typeface="Comfortaa"/>
              <a:buChar char="●"/>
            </a:pPr>
            <a:r>
              <a:rPr lang="es-419" b="1">
                <a:latin typeface="Comfortaa"/>
                <a:ea typeface="Comfortaa"/>
                <a:cs typeface="Comfortaa"/>
                <a:sym typeface="Comfortaa"/>
              </a:rPr>
              <a:t>Vasculares</a:t>
            </a:r>
          </a:p>
        </p:txBody>
      </p:sp>
      <p:sp>
        <p:nvSpPr>
          <p:cNvPr id="417" name="Shape 417"/>
          <p:cNvSpPr txBox="1"/>
          <p:nvPr/>
        </p:nvSpPr>
        <p:spPr>
          <a:xfrm>
            <a:off x="2327025" y="4350525"/>
            <a:ext cx="1679400" cy="349800"/>
          </a:xfrm>
          <a:prstGeom prst="rect">
            <a:avLst/>
          </a:prstGeom>
          <a:noFill/>
          <a:ln>
            <a:noFill/>
          </a:ln>
        </p:spPr>
        <p:txBody>
          <a:bodyPr wrap="square" lIns="91425" tIns="91425" rIns="91425" bIns="91425" anchor="t" anchorCtr="0">
            <a:noAutofit/>
          </a:bodyPr>
          <a:lstStyle/>
          <a:p>
            <a:pPr marL="457200" lvl="0" indent="-228600">
              <a:spcBef>
                <a:spcPts val="0"/>
              </a:spcBef>
              <a:buFont typeface="Comfortaa"/>
              <a:buChar char="●"/>
            </a:pPr>
            <a:r>
              <a:rPr lang="es-419" b="1">
                <a:latin typeface="Comfortaa"/>
                <a:ea typeface="Comfortaa"/>
                <a:cs typeface="Comfortaa"/>
                <a:sym typeface="Comfortaa"/>
              </a:rPr>
              <a:t>Mecánicas</a:t>
            </a:r>
          </a:p>
        </p:txBody>
      </p:sp>
      <p:sp>
        <p:nvSpPr>
          <p:cNvPr id="418" name="Shape 418"/>
          <p:cNvSpPr/>
          <p:nvPr/>
        </p:nvSpPr>
        <p:spPr>
          <a:xfrm>
            <a:off x="1714500" y="116625"/>
            <a:ext cx="454800" cy="4875300"/>
          </a:xfrm>
          <a:prstGeom prst="leftBrace">
            <a:avLst>
              <a:gd name="adj1" fmla="val 89759"/>
              <a:gd name="adj2" fmla="val 50000"/>
            </a:avLst>
          </a:prstGeom>
          <a:no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19" name="Shape 419"/>
          <p:cNvSpPr txBox="1"/>
          <p:nvPr/>
        </p:nvSpPr>
        <p:spPr>
          <a:xfrm>
            <a:off x="4764600" y="201075"/>
            <a:ext cx="3959400" cy="408300"/>
          </a:xfrm>
          <a:prstGeom prst="rect">
            <a:avLst/>
          </a:prstGeom>
          <a:solidFill>
            <a:srgbClr val="F4CCCC"/>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spcBef>
                <a:spcPts val="0"/>
              </a:spcBef>
              <a:buNone/>
            </a:pPr>
            <a:r>
              <a:rPr lang="es-419"/>
              <a:t>Trauma abdominal confuso y Posoperatorios</a:t>
            </a:r>
          </a:p>
        </p:txBody>
      </p:sp>
      <p:sp>
        <p:nvSpPr>
          <p:cNvPr id="420" name="Shape 420"/>
          <p:cNvSpPr txBox="1"/>
          <p:nvPr/>
        </p:nvSpPr>
        <p:spPr>
          <a:xfrm>
            <a:off x="4816975" y="839725"/>
            <a:ext cx="4187100" cy="933000"/>
          </a:xfrm>
          <a:prstGeom prst="rect">
            <a:avLst/>
          </a:prstGeom>
          <a:solidFill>
            <a:srgbClr val="F4CCCC"/>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lgn="just">
              <a:spcBef>
                <a:spcPts val="0"/>
              </a:spcBef>
              <a:buNone/>
            </a:pPr>
            <a:r>
              <a:rPr lang="es-419"/>
              <a:t>Virales: parotiditis, hepatitis viral A y B, VIH.</a:t>
            </a:r>
          </a:p>
          <a:p>
            <a:pPr lvl="0" algn="just">
              <a:spcBef>
                <a:spcPts val="0"/>
              </a:spcBef>
              <a:buNone/>
            </a:pPr>
            <a:r>
              <a:rPr lang="es-419"/>
              <a:t>Bacterianas: Salmonella typhi.Parasitarias: Ascaris lumbricoides, quiste hidatídico, Clonorchis sinensis</a:t>
            </a:r>
          </a:p>
        </p:txBody>
      </p:sp>
      <p:sp>
        <p:nvSpPr>
          <p:cNvPr id="421" name="Shape 421"/>
          <p:cNvSpPr txBox="1"/>
          <p:nvPr/>
        </p:nvSpPr>
        <p:spPr>
          <a:xfrm>
            <a:off x="4886825" y="1936325"/>
            <a:ext cx="3650700" cy="571500"/>
          </a:xfrm>
          <a:prstGeom prst="rect">
            <a:avLst/>
          </a:prstGeom>
          <a:solidFill>
            <a:srgbClr val="F4CCCC"/>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spcBef>
                <a:spcPts val="0"/>
              </a:spcBef>
              <a:buNone/>
            </a:pPr>
            <a:r>
              <a:rPr lang="es-419"/>
              <a:t>Uremia, trasplante posrenal, kwashiorkor, enfermedad de Whipple.</a:t>
            </a:r>
          </a:p>
        </p:txBody>
      </p:sp>
      <p:cxnSp>
        <p:nvCxnSpPr>
          <p:cNvPr id="422" name="Shape 422"/>
          <p:cNvCxnSpPr>
            <a:stCxn id="412" idx="3"/>
            <a:endCxn id="419" idx="1"/>
          </p:cNvCxnSpPr>
          <p:nvPr/>
        </p:nvCxnSpPr>
        <p:spPr>
          <a:xfrm rot="10800000" flipH="1">
            <a:off x="3359150" y="405225"/>
            <a:ext cx="1405500" cy="7200"/>
          </a:xfrm>
          <a:prstGeom prst="straightConnector1">
            <a:avLst/>
          </a:prstGeom>
          <a:noFill/>
          <a:ln w="19050" cap="flat" cmpd="sng">
            <a:solidFill>
              <a:srgbClr val="000000"/>
            </a:solidFill>
            <a:prstDash val="solid"/>
            <a:round/>
            <a:headEnd type="none" w="lg" len="lg"/>
            <a:tailEnd type="triangle" w="lg" len="lg"/>
          </a:ln>
        </p:spPr>
      </p:cxnSp>
      <p:cxnSp>
        <p:nvCxnSpPr>
          <p:cNvPr id="423" name="Shape 423"/>
          <p:cNvCxnSpPr>
            <a:stCxn id="413" idx="3"/>
            <a:endCxn id="420" idx="1"/>
          </p:cNvCxnSpPr>
          <p:nvPr/>
        </p:nvCxnSpPr>
        <p:spPr>
          <a:xfrm>
            <a:off x="3796175" y="1306225"/>
            <a:ext cx="1020900" cy="0"/>
          </a:xfrm>
          <a:prstGeom prst="straightConnector1">
            <a:avLst/>
          </a:prstGeom>
          <a:noFill/>
          <a:ln w="19050" cap="flat" cmpd="sng">
            <a:solidFill>
              <a:srgbClr val="000000"/>
            </a:solidFill>
            <a:prstDash val="solid"/>
            <a:round/>
            <a:headEnd type="none" w="lg" len="lg"/>
            <a:tailEnd type="triangle" w="lg" len="lg"/>
          </a:ln>
        </p:spPr>
      </p:cxnSp>
      <p:cxnSp>
        <p:nvCxnSpPr>
          <p:cNvPr id="424" name="Shape 424"/>
          <p:cNvCxnSpPr>
            <a:stCxn id="414" idx="3"/>
            <a:endCxn id="421" idx="1"/>
          </p:cNvCxnSpPr>
          <p:nvPr/>
        </p:nvCxnSpPr>
        <p:spPr>
          <a:xfrm>
            <a:off x="3837125" y="2222062"/>
            <a:ext cx="1049700" cy="0"/>
          </a:xfrm>
          <a:prstGeom prst="straightConnector1">
            <a:avLst/>
          </a:prstGeom>
          <a:noFill/>
          <a:ln w="19050" cap="flat" cmpd="sng">
            <a:solidFill>
              <a:srgbClr val="000000"/>
            </a:solidFill>
            <a:prstDash val="solid"/>
            <a:round/>
            <a:headEnd type="none" w="lg" len="lg"/>
            <a:tailEnd type="triangle" w="lg" len="lg"/>
          </a:ln>
        </p:spPr>
      </p:cxnSp>
      <p:sp>
        <p:nvSpPr>
          <p:cNvPr id="425" name="Shape 425"/>
          <p:cNvSpPr txBox="1"/>
          <p:nvPr/>
        </p:nvSpPr>
        <p:spPr>
          <a:xfrm>
            <a:off x="4933550" y="2775850"/>
            <a:ext cx="3481800" cy="408300"/>
          </a:xfrm>
          <a:prstGeom prst="rect">
            <a:avLst/>
          </a:prstGeom>
          <a:solidFill>
            <a:srgbClr val="F4CCCC"/>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spcBef>
                <a:spcPts val="0"/>
              </a:spcBef>
              <a:buNone/>
            </a:pPr>
            <a:r>
              <a:rPr lang="es-419"/>
              <a:t>Pancreatitis y Fibrosis quística</a:t>
            </a:r>
          </a:p>
        </p:txBody>
      </p:sp>
      <p:cxnSp>
        <p:nvCxnSpPr>
          <p:cNvPr id="426" name="Shape 426"/>
          <p:cNvCxnSpPr>
            <a:stCxn id="415" idx="3"/>
            <a:endCxn id="425" idx="1"/>
          </p:cNvCxnSpPr>
          <p:nvPr/>
        </p:nvCxnSpPr>
        <p:spPr>
          <a:xfrm>
            <a:off x="3878075" y="2972237"/>
            <a:ext cx="1055400" cy="7800"/>
          </a:xfrm>
          <a:prstGeom prst="straightConnector1">
            <a:avLst/>
          </a:prstGeom>
          <a:noFill/>
          <a:ln w="19050" cap="flat" cmpd="sng">
            <a:solidFill>
              <a:srgbClr val="000000"/>
            </a:solidFill>
            <a:prstDash val="solid"/>
            <a:round/>
            <a:headEnd type="none" w="lg" len="lg"/>
            <a:tailEnd type="triangle" w="lg" len="lg"/>
          </a:ln>
        </p:spPr>
      </p:cxnSp>
      <p:sp>
        <p:nvSpPr>
          <p:cNvPr id="427" name="Shape 427"/>
          <p:cNvSpPr txBox="1"/>
          <p:nvPr/>
        </p:nvSpPr>
        <p:spPr>
          <a:xfrm>
            <a:off x="4980225" y="3335787"/>
            <a:ext cx="3650700" cy="571500"/>
          </a:xfrm>
          <a:prstGeom prst="rect">
            <a:avLst/>
          </a:prstGeom>
          <a:solidFill>
            <a:srgbClr val="F4CCCC"/>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spcBef>
                <a:spcPts val="0"/>
              </a:spcBef>
              <a:buNone/>
            </a:pPr>
            <a:r>
              <a:rPr lang="es-419"/>
              <a:t>Lupus eritematoso sistémico, poliarteritis nudosa, embolia ateromatosa.</a:t>
            </a:r>
          </a:p>
        </p:txBody>
      </p:sp>
      <p:sp>
        <p:nvSpPr>
          <p:cNvPr id="428" name="Shape 428"/>
          <p:cNvSpPr txBox="1"/>
          <p:nvPr/>
        </p:nvSpPr>
        <p:spPr>
          <a:xfrm>
            <a:off x="4980225" y="4058925"/>
            <a:ext cx="3959400" cy="933000"/>
          </a:xfrm>
          <a:prstGeom prst="rect">
            <a:avLst/>
          </a:prstGeom>
          <a:solidFill>
            <a:srgbClr val="F4CCCC"/>
          </a:solidFill>
          <a:ln w="19050" cap="flat" cmpd="sng">
            <a:solidFill>
              <a:srgbClr val="000000"/>
            </a:solidFill>
            <a:prstDash val="solid"/>
            <a:round/>
            <a:headEnd type="none" w="med" len="med"/>
            <a:tailEnd type="none" w="med" len="med"/>
          </a:ln>
        </p:spPr>
        <p:txBody>
          <a:bodyPr wrap="square" lIns="91425" tIns="91425" rIns="91425" bIns="91425" anchor="t" anchorCtr="0">
            <a:noAutofit/>
          </a:bodyPr>
          <a:lstStyle/>
          <a:p>
            <a:pPr lvl="0">
              <a:spcBef>
                <a:spcPts val="0"/>
              </a:spcBef>
              <a:buNone/>
            </a:pPr>
            <a:r>
              <a:rPr lang="es-419"/>
              <a:t>Páncreas divisum con obstrucción del conducto accesorio, estenosis, tumor  u obstrucción de la ámpula de Vater, Coledocele, Carcinoma pancreatico.</a:t>
            </a:r>
          </a:p>
        </p:txBody>
      </p:sp>
      <p:cxnSp>
        <p:nvCxnSpPr>
          <p:cNvPr id="429" name="Shape 429"/>
          <p:cNvCxnSpPr>
            <a:stCxn id="416" idx="3"/>
            <a:endCxn id="427" idx="1"/>
          </p:cNvCxnSpPr>
          <p:nvPr/>
        </p:nvCxnSpPr>
        <p:spPr>
          <a:xfrm>
            <a:off x="3848700" y="3621550"/>
            <a:ext cx="1131600" cy="0"/>
          </a:xfrm>
          <a:prstGeom prst="straightConnector1">
            <a:avLst/>
          </a:prstGeom>
          <a:noFill/>
          <a:ln w="19050" cap="flat" cmpd="sng">
            <a:solidFill>
              <a:srgbClr val="000000"/>
            </a:solidFill>
            <a:prstDash val="solid"/>
            <a:round/>
            <a:headEnd type="none" w="lg" len="lg"/>
            <a:tailEnd type="triangle" w="lg" len="lg"/>
          </a:ln>
        </p:spPr>
      </p:cxnSp>
      <p:cxnSp>
        <p:nvCxnSpPr>
          <p:cNvPr id="430" name="Shape 430"/>
          <p:cNvCxnSpPr>
            <a:stCxn id="417" idx="3"/>
            <a:endCxn id="428" idx="1"/>
          </p:cNvCxnSpPr>
          <p:nvPr/>
        </p:nvCxnSpPr>
        <p:spPr>
          <a:xfrm>
            <a:off x="4006425" y="4525425"/>
            <a:ext cx="973800" cy="0"/>
          </a:xfrm>
          <a:prstGeom prst="straightConnector1">
            <a:avLst/>
          </a:prstGeom>
          <a:noFill/>
          <a:ln w="19050" cap="flat" cmpd="sng">
            <a:solidFill>
              <a:srgbClr val="000000"/>
            </a:solidFill>
            <a:prstDash val="solid"/>
            <a:round/>
            <a:headEnd type="none" w="lg" len="lg"/>
            <a:tailEnd type="triangle" w="lg" len="lg"/>
          </a:ln>
        </p:spPr>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pic>
        <p:nvPicPr>
          <p:cNvPr id="435" name="Shape 435"/>
          <p:cNvPicPr preferRelativeResize="0"/>
          <p:nvPr/>
        </p:nvPicPr>
        <p:blipFill>
          <a:blip r:embed="rId3">
            <a:alphaModFix/>
          </a:blip>
          <a:stretch>
            <a:fillRect/>
          </a:stretch>
        </p:blipFill>
        <p:spPr>
          <a:xfrm>
            <a:off x="5038549" y="1049689"/>
            <a:ext cx="3824925" cy="2824935"/>
          </a:xfrm>
          <a:prstGeom prst="rect">
            <a:avLst/>
          </a:prstGeom>
          <a:noFill/>
          <a:ln>
            <a:noFill/>
          </a:ln>
        </p:spPr>
      </p:pic>
      <p:sp>
        <p:nvSpPr>
          <p:cNvPr id="436" name="Shape 436"/>
          <p:cNvSpPr txBox="1"/>
          <p:nvPr/>
        </p:nvSpPr>
        <p:spPr>
          <a:xfrm>
            <a:off x="1329575" y="396575"/>
            <a:ext cx="1912800" cy="466500"/>
          </a:xfrm>
          <a:prstGeom prst="rect">
            <a:avLst/>
          </a:prstGeom>
          <a:solidFill>
            <a:srgbClr val="F4CCCC"/>
          </a:solidFill>
          <a:ln w="19050" cap="flat" cmpd="sng">
            <a:solidFill>
              <a:srgbClr val="000000"/>
            </a:solidFill>
            <a:prstDash val="dash"/>
            <a:round/>
            <a:headEnd type="none" w="med" len="med"/>
            <a:tailEnd type="none" w="med" len="med"/>
          </a:ln>
        </p:spPr>
        <p:txBody>
          <a:bodyPr wrap="square" lIns="91425" tIns="91425" rIns="91425" bIns="91425" anchor="t" anchorCtr="0">
            <a:noAutofit/>
          </a:bodyPr>
          <a:lstStyle/>
          <a:p>
            <a:pPr lvl="0" algn="ctr">
              <a:spcBef>
                <a:spcPts val="0"/>
              </a:spcBef>
              <a:buNone/>
            </a:pPr>
            <a:r>
              <a:rPr lang="es-419">
                <a:latin typeface="Chelsea Market"/>
                <a:ea typeface="Chelsea Market"/>
                <a:cs typeface="Chelsea Market"/>
                <a:sym typeface="Chelsea Market"/>
              </a:rPr>
              <a:t>LABORATORIO</a:t>
            </a:r>
          </a:p>
        </p:txBody>
      </p:sp>
      <p:sp>
        <p:nvSpPr>
          <p:cNvPr id="437" name="Shape 437"/>
          <p:cNvSpPr txBox="1"/>
          <p:nvPr/>
        </p:nvSpPr>
        <p:spPr>
          <a:xfrm>
            <a:off x="5038550" y="279925"/>
            <a:ext cx="3440700" cy="466500"/>
          </a:xfrm>
          <a:prstGeom prst="rect">
            <a:avLst/>
          </a:prstGeom>
          <a:solidFill>
            <a:srgbClr val="F4CCCC"/>
          </a:solidFill>
          <a:ln w="19050" cap="flat" cmpd="sng">
            <a:solidFill>
              <a:srgbClr val="000000"/>
            </a:solidFill>
            <a:prstDash val="dash"/>
            <a:round/>
            <a:headEnd type="none" w="med" len="med"/>
            <a:tailEnd type="none" w="med" len="med"/>
          </a:ln>
        </p:spPr>
        <p:txBody>
          <a:bodyPr wrap="square" lIns="91425" tIns="91425" rIns="91425" bIns="91425" anchor="t" anchorCtr="0">
            <a:noAutofit/>
          </a:bodyPr>
          <a:lstStyle/>
          <a:p>
            <a:pPr lvl="0" algn="ctr">
              <a:spcBef>
                <a:spcPts val="0"/>
              </a:spcBef>
              <a:buNone/>
            </a:pPr>
            <a:r>
              <a:rPr lang="es-419">
                <a:latin typeface="Chelsea Market"/>
                <a:ea typeface="Chelsea Market"/>
                <a:cs typeface="Chelsea Market"/>
                <a:sym typeface="Chelsea Market"/>
              </a:rPr>
              <a:t>TOMOGRAFÍA COMPUTARIZADA (TC)</a:t>
            </a:r>
          </a:p>
        </p:txBody>
      </p:sp>
      <p:pic>
        <p:nvPicPr>
          <p:cNvPr id="438" name="Shape 438"/>
          <p:cNvPicPr preferRelativeResize="0"/>
          <p:nvPr/>
        </p:nvPicPr>
        <p:blipFill rotWithShape="1">
          <a:blip r:embed="rId4">
            <a:alphaModFix/>
          </a:blip>
          <a:srcRect l="30598" t="12457"/>
          <a:stretch/>
        </p:blipFill>
        <p:spPr>
          <a:xfrm>
            <a:off x="460675" y="1049700"/>
            <a:ext cx="4252100" cy="33480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42"/>
        <p:cNvGrpSpPr/>
        <p:nvPr/>
      </p:nvGrpSpPr>
      <p:grpSpPr>
        <a:xfrm>
          <a:off x="0" y="0"/>
          <a:ext cx="0" cy="0"/>
          <a:chOff x="0" y="0"/>
          <a:chExt cx="0" cy="0"/>
        </a:xfrm>
      </p:grpSpPr>
      <p:pic>
        <p:nvPicPr>
          <p:cNvPr id="443" name="Shape 443"/>
          <p:cNvPicPr preferRelativeResize="0"/>
          <p:nvPr/>
        </p:nvPicPr>
        <p:blipFill>
          <a:blip r:embed="rId3">
            <a:alphaModFix/>
          </a:blip>
          <a:stretch>
            <a:fillRect/>
          </a:stretch>
        </p:blipFill>
        <p:spPr>
          <a:xfrm>
            <a:off x="1726149" y="793101"/>
            <a:ext cx="5854300" cy="3293075"/>
          </a:xfrm>
          <a:prstGeom prst="rect">
            <a:avLst/>
          </a:prstGeom>
          <a:noFill/>
          <a:ln w="28575" cap="flat" cmpd="sng">
            <a:solidFill>
              <a:srgbClr val="000000"/>
            </a:solidFill>
            <a:prstDash val="dashDot"/>
            <a:round/>
            <a:headEnd type="none" w="med" len="med"/>
            <a:tailEnd type="none" w="med" len="me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a:latin typeface="Dosis"/>
                <a:ea typeface="Dosis"/>
                <a:cs typeface="Dosis"/>
                <a:sym typeface="Dosis"/>
              </a:rPr>
              <a:t>Ubicación</a:t>
            </a:r>
          </a:p>
        </p:txBody>
      </p:sp>
      <p:sp>
        <p:nvSpPr>
          <p:cNvPr id="85" name="Shape 85"/>
          <p:cNvSpPr txBox="1">
            <a:spLocks noGrp="1"/>
          </p:cNvSpPr>
          <p:nvPr>
            <p:ph type="body" idx="1"/>
          </p:nvPr>
        </p:nvSpPr>
        <p:spPr>
          <a:xfrm>
            <a:off x="311700" y="1637875"/>
            <a:ext cx="3999900" cy="24456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just" rtl="0">
              <a:lnSpc>
                <a:spcPct val="90000"/>
              </a:lnSpc>
              <a:spcBef>
                <a:spcPts val="1200"/>
              </a:spcBef>
              <a:spcAft>
                <a:spcPts val="200"/>
              </a:spcAft>
              <a:buClr>
                <a:schemeClr val="dk1"/>
              </a:buClr>
              <a:buSzPct val="50000"/>
              <a:buFont typeface="Arial"/>
              <a:buNone/>
            </a:pPr>
            <a:r>
              <a:rPr lang="es-419" sz="2200">
                <a:solidFill>
                  <a:schemeClr val="dk1"/>
                </a:solidFill>
                <a:latin typeface="Dosis"/>
                <a:ea typeface="Dosis"/>
                <a:cs typeface="Dosis"/>
                <a:sym typeface="Dosis"/>
              </a:rPr>
              <a:t>Se ubica en el retroperitoneo (secundariamente), transversalmente sobre la pared posterior del abdomen, a nivel de las vértebras L-1 y L-2 (plano transpilórico).</a:t>
            </a:r>
          </a:p>
          <a:p>
            <a:pPr lvl="0">
              <a:spcBef>
                <a:spcPts val="0"/>
              </a:spcBef>
              <a:buNone/>
            </a:pPr>
            <a:endParaRPr/>
          </a:p>
        </p:txBody>
      </p:sp>
      <p:sp>
        <p:nvSpPr>
          <p:cNvPr id="86" name="Shape 86"/>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87" name="Shape 87"/>
          <p:cNvPicPr preferRelativeResize="0"/>
          <p:nvPr/>
        </p:nvPicPr>
        <p:blipFill>
          <a:blip r:embed="rId3">
            <a:alphaModFix/>
          </a:blip>
          <a:stretch>
            <a:fillRect/>
          </a:stretch>
        </p:blipFill>
        <p:spPr>
          <a:xfrm>
            <a:off x="4661400" y="1220125"/>
            <a:ext cx="4170900" cy="32810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Shape 448"/>
          <p:cNvSpPr txBox="1"/>
          <p:nvPr/>
        </p:nvSpPr>
        <p:spPr>
          <a:xfrm>
            <a:off x="1026375" y="279850"/>
            <a:ext cx="4140300" cy="525000"/>
          </a:xfrm>
          <a:prstGeom prst="rect">
            <a:avLst/>
          </a:prstGeom>
          <a:noFill/>
          <a:ln>
            <a:noFill/>
          </a:ln>
        </p:spPr>
        <p:txBody>
          <a:bodyPr wrap="square" lIns="91425" tIns="91425" rIns="91425" bIns="91425" anchor="t" anchorCtr="0">
            <a:noAutofit/>
          </a:bodyPr>
          <a:lstStyle/>
          <a:p>
            <a:pPr marL="457200" lvl="0" indent="-355600">
              <a:spcBef>
                <a:spcPts val="0"/>
              </a:spcBef>
              <a:buSzPct val="100000"/>
              <a:buFont typeface="Chelsea Market"/>
              <a:buChar char="★"/>
            </a:pPr>
            <a:r>
              <a:rPr lang="es-419" sz="2000">
                <a:latin typeface="Chelsea Market"/>
                <a:ea typeface="Chelsea Market"/>
                <a:cs typeface="Chelsea Market"/>
                <a:sym typeface="Chelsea Market"/>
              </a:rPr>
              <a:t>PANCREATITIS CRÓNICA</a:t>
            </a:r>
          </a:p>
        </p:txBody>
      </p:sp>
      <p:sp>
        <p:nvSpPr>
          <p:cNvPr id="449" name="Shape 449"/>
          <p:cNvSpPr txBox="1"/>
          <p:nvPr/>
        </p:nvSpPr>
        <p:spPr>
          <a:xfrm>
            <a:off x="746450" y="1108000"/>
            <a:ext cx="4572000" cy="1737900"/>
          </a:xfrm>
          <a:prstGeom prst="rect">
            <a:avLst/>
          </a:prstGeom>
          <a:solidFill>
            <a:srgbClr val="E6B8AF"/>
          </a:solidFill>
          <a:ln w="19050" cap="flat" cmpd="sng">
            <a:solidFill>
              <a:srgbClr val="000000"/>
            </a:solidFill>
            <a:prstDash val="dashDot"/>
            <a:round/>
            <a:headEnd type="none" w="med" len="med"/>
            <a:tailEnd type="none" w="med" len="med"/>
          </a:ln>
        </p:spPr>
        <p:txBody>
          <a:bodyPr wrap="square" lIns="91425" tIns="91425" rIns="91425" bIns="91425" anchor="t" anchorCtr="0">
            <a:noAutofit/>
          </a:bodyPr>
          <a:lstStyle/>
          <a:p>
            <a:pPr lvl="0" algn="just">
              <a:spcBef>
                <a:spcPts val="0"/>
              </a:spcBef>
              <a:buNone/>
            </a:pPr>
            <a:r>
              <a:rPr lang="es-419">
                <a:latin typeface="Comfortaa"/>
                <a:ea typeface="Comfortaa"/>
                <a:cs typeface="Comfortaa"/>
                <a:sym typeface="Comfortaa"/>
              </a:rPr>
              <a:t>La pancreatitis crónica es un padecimiento constante de dolor abdominal intenso, insuficiencia pancreática exocrina y endocrina, anormalidades graves de los conductos y calcificaciones pancreáticas.</a:t>
            </a:r>
          </a:p>
          <a:p>
            <a:pPr lvl="0" algn="just">
              <a:spcBef>
                <a:spcPts val="0"/>
              </a:spcBef>
              <a:buNone/>
            </a:pPr>
            <a:r>
              <a:rPr lang="es-419">
                <a:latin typeface="Comfortaa"/>
                <a:ea typeface="Comfortaa"/>
                <a:cs typeface="Comfortaa"/>
                <a:sym typeface="Comfortaa"/>
              </a:rPr>
              <a:t>Se presenta inflamación crónica, estenosis y dilatación de los conductillos y a fibosis de la glándula.</a:t>
            </a:r>
          </a:p>
        </p:txBody>
      </p:sp>
      <p:pic>
        <p:nvPicPr>
          <p:cNvPr id="450" name="Shape 450"/>
          <p:cNvPicPr preferRelativeResize="0"/>
          <p:nvPr/>
        </p:nvPicPr>
        <p:blipFill>
          <a:blip r:embed="rId3">
            <a:alphaModFix/>
          </a:blip>
          <a:stretch>
            <a:fillRect/>
          </a:stretch>
        </p:blipFill>
        <p:spPr>
          <a:xfrm>
            <a:off x="5466200" y="2157750"/>
            <a:ext cx="3447150" cy="2216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54"/>
        <p:cNvGrpSpPr/>
        <p:nvPr/>
      </p:nvGrpSpPr>
      <p:grpSpPr>
        <a:xfrm>
          <a:off x="0" y="0"/>
          <a:ext cx="0" cy="0"/>
          <a:chOff x="0" y="0"/>
          <a:chExt cx="0" cy="0"/>
        </a:xfrm>
      </p:grpSpPr>
      <p:graphicFrame>
        <p:nvGraphicFramePr>
          <p:cNvPr id="455" name="Shape 455"/>
          <p:cNvGraphicFramePr/>
          <p:nvPr/>
        </p:nvGraphicFramePr>
        <p:xfrm>
          <a:off x="1489000" y="1695450"/>
          <a:ext cx="3000000" cy="3000000"/>
        </p:xfrm>
        <a:graphic>
          <a:graphicData uri="http://schemas.openxmlformats.org/drawingml/2006/table">
            <a:tbl>
              <a:tblPr>
                <a:noFill/>
                <a:tableStyleId>{DAC4334D-FC32-45A2-9FED-D63CE4998557}</a:tableStyleId>
              </a:tblPr>
              <a:tblGrid>
                <a:gridCol w="2930100"/>
                <a:gridCol w="3440000"/>
              </a:tblGrid>
              <a:tr h="381000">
                <a:tc>
                  <a:txBody>
                    <a:bodyPr/>
                    <a:lstStyle/>
                    <a:p>
                      <a:pPr lvl="0">
                        <a:spcBef>
                          <a:spcPts val="0"/>
                        </a:spcBef>
                        <a:buNone/>
                      </a:pPr>
                      <a:r>
                        <a:rPr lang="es-419" b="1">
                          <a:latin typeface="Dosis"/>
                          <a:ea typeface="Dosis"/>
                          <a:cs typeface="Dosis"/>
                          <a:sym typeface="Dosis"/>
                        </a:rPr>
                        <a:t>Clasificación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solidFill>
                      <a:srgbClr val="F4CCCC"/>
                    </a:solidFill>
                  </a:tcPr>
                </a:tc>
                <a:tc>
                  <a:txBody>
                    <a:bodyPr/>
                    <a:lstStyle/>
                    <a:p>
                      <a:pPr lvl="0">
                        <a:spcBef>
                          <a:spcPts val="0"/>
                        </a:spcBef>
                        <a:buNone/>
                      </a:pPr>
                      <a:r>
                        <a:rPr lang="es-419" b="1">
                          <a:latin typeface="Dosis"/>
                          <a:ea typeface="Dosis"/>
                          <a:cs typeface="Dosis"/>
                          <a:sym typeface="Dosis"/>
                        </a:rPr>
                        <a:t>Características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solidFill>
                      <a:srgbClr val="F4CCCC"/>
                    </a:solidFill>
                  </a:tcPr>
                </a:tc>
              </a:tr>
              <a:tr h="381000">
                <a:tc>
                  <a:txBody>
                    <a:bodyPr/>
                    <a:lstStyle/>
                    <a:p>
                      <a:pPr lvl="0">
                        <a:spcBef>
                          <a:spcPts val="0"/>
                        </a:spcBef>
                        <a:buNone/>
                      </a:pPr>
                      <a:r>
                        <a:rPr lang="es-419">
                          <a:latin typeface="Dosis Medium"/>
                          <a:ea typeface="Dosis Medium"/>
                          <a:cs typeface="Dosis Medium"/>
                          <a:sym typeface="Dosis Medium"/>
                        </a:rPr>
                        <a:t>Pancreatitis litogena</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solidFill>
                      <a:schemeClr val="lt1"/>
                    </a:solidFill>
                  </a:tcPr>
                </a:tc>
                <a:tc>
                  <a:txBody>
                    <a:bodyPr/>
                    <a:lstStyle/>
                    <a:p>
                      <a:pPr lvl="0">
                        <a:spcBef>
                          <a:spcPts val="0"/>
                        </a:spcBef>
                        <a:buNone/>
                      </a:pPr>
                      <a:r>
                        <a:rPr lang="es-419">
                          <a:latin typeface="Dosis Medium"/>
                          <a:ea typeface="Dosis Medium"/>
                          <a:cs typeface="Dosis Medium"/>
                          <a:sym typeface="Dosis Medium"/>
                        </a:rPr>
                        <a:t>Tapones proteicos, Cálculos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solidFill>
                      <a:schemeClr val="lt1"/>
                    </a:solidFill>
                  </a:tcPr>
                </a:tc>
              </a:tr>
              <a:tr h="381000">
                <a:tc>
                  <a:txBody>
                    <a:bodyPr/>
                    <a:lstStyle/>
                    <a:p>
                      <a:pPr lvl="0">
                        <a:spcBef>
                          <a:spcPts val="0"/>
                        </a:spcBef>
                        <a:buNone/>
                      </a:pPr>
                      <a:r>
                        <a:rPr lang="es-419">
                          <a:latin typeface="Dosis Medium"/>
                          <a:ea typeface="Dosis Medium"/>
                          <a:cs typeface="Dosis Medium"/>
                          <a:sym typeface="Dosis Medium"/>
                        </a:rPr>
                        <a:t>Pancreatitis obstructiva</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solidFill>
                      <a:schemeClr val="lt1"/>
                    </a:solidFill>
                  </a:tcPr>
                </a:tc>
                <a:tc>
                  <a:txBody>
                    <a:bodyPr/>
                    <a:lstStyle/>
                    <a:p>
                      <a:pPr lvl="0">
                        <a:spcBef>
                          <a:spcPts val="0"/>
                        </a:spcBef>
                        <a:buNone/>
                      </a:pPr>
                      <a:r>
                        <a:rPr lang="es-419">
                          <a:latin typeface="Dosis Medium"/>
                          <a:ea typeface="Dosis Medium"/>
                          <a:cs typeface="Dosis Medium"/>
                          <a:sym typeface="Dosis Medium"/>
                        </a:rPr>
                        <a:t>Obstrucción del conducto principal</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solidFill>
                      <a:schemeClr val="lt1"/>
                    </a:solidFill>
                  </a:tcPr>
                </a:tc>
              </a:tr>
              <a:tr h="381000">
                <a:tc>
                  <a:txBody>
                    <a:bodyPr/>
                    <a:lstStyle/>
                    <a:p>
                      <a:pPr lvl="0">
                        <a:spcBef>
                          <a:spcPts val="0"/>
                        </a:spcBef>
                        <a:buNone/>
                      </a:pPr>
                      <a:r>
                        <a:rPr lang="es-419">
                          <a:latin typeface="Dosis Medium"/>
                          <a:ea typeface="Dosis Medium"/>
                          <a:cs typeface="Dosis Medium"/>
                          <a:sym typeface="Dosis Medium"/>
                        </a:rPr>
                        <a:t>Pancreatitis inflamatoria</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solidFill>
                      <a:schemeClr val="lt1"/>
                    </a:solidFill>
                  </a:tcPr>
                </a:tc>
                <a:tc>
                  <a:txBody>
                    <a:bodyPr/>
                    <a:lstStyle/>
                    <a:p>
                      <a:pPr lvl="0">
                        <a:spcBef>
                          <a:spcPts val="0"/>
                        </a:spcBef>
                        <a:buNone/>
                      </a:pPr>
                      <a:r>
                        <a:rPr lang="es-419">
                          <a:latin typeface="Dosis Medium"/>
                          <a:ea typeface="Dosis Medium"/>
                          <a:cs typeface="Dosis Medium"/>
                          <a:sym typeface="Dosis Medium"/>
                        </a:rPr>
                        <a:t>Necrosis de células acinares</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solidFill>
                      <a:schemeClr val="lt1"/>
                    </a:solidFill>
                  </a:tcPr>
                </a:tc>
              </a:tr>
              <a:tr h="381000">
                <a:tc>
                  <a:txBody>
                    <a:bodyPr/>
                    <a:lstStyle/>
                    <a:p>
                      <a:pPr lvl="0">
                        <a:spcBef>
                          <a:spcPts val="0"/>
                        </a:spcBef>
                        <a:buNone/>
                      </a:pPr>
                      <a:r>
                        <a:rPr lang="es-419">
                          <a:latin typeface="Dosis Medium"/>
                          <a:ea typeface="Dosis Medium"/>
                          <a:cs typeface="Dosis Medium"/>
                          <a:sym typeface="Dosis Medium"/>
                        </a:rPr>
                        <a:t>Fibrosis pancreática</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solidFill>
                      <a:schemeClr val="lt1"/>
                    </a:solidFill>
                  </a:tcPr>
                </a:tc>
                <a:tc>
                  <a:txBody>
                    <a:bodyPr/>
                    <a:lstStyle/>
                    <a:p>
                      <a:pPr lvl="0">
                        <a:spcBef>
                          <a:spcPts val="0"/>
                        </a:spcBef>
                        <a:buNone/>
                      </a:pPr>
                      <a:r>
                        <a:rPr lang="es-419">
                          <a:latin typeface="Dosis Medium"/>
                          <a:ea typeface="Dosis Medium"/>
                          <a:cs typeface="Dosis Medium"/>
                          <a:sym typeface="Dosis Medium"/>
                        </a:rPr>
                        <a:t>Fibrosis perilobular difusa</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solidFill>
                      <a:schemeClr val="lt1"/>
                    </a:solidFill>
                  </a:tcPr>
                </a:tc>
              </a:tr>
            </a:tbl>
          </a:graphicData>
        </a:graphic>
      </p:graphicFrame>
      <p:sp>
        <p:nvSpPr>
          <p:cNvPr id="456" name="Shape 456"/>
          <p:cNvSpPr txBox="1"/>
          <p:nvPr/>
        </p:nvSpPr>
        <p:spPr>
          <a:xfrm>
            <a:off x="2134375" y="594825"/>
            <a:ext cx="4641900" cy="524700"/>
          </a:xfrm>
          <a:prstGeom prst="rect">
            <a:avLst/>
          </a:prstGeom>
          <a:noFill/>
          <a:ln>
            <a:noFill/>
          </a:ln>
        </p:spPr>
        <p:txBody>
          <a:bodyPr wrap="square" lIns="91425" tIns="91425" rIns="91425" bIns="91425" anchor="t" anchorCtr="0">
            <a:noAutofit/>
          </a:bodyPr>
          <a:lstStyle/>
          <a:p>
            <a:pPr lvl="0" algn="ctr">
              <a:spcBef>
                <a:spcPts val="0"/>
              </a:spcBef>
              <a:buNone/>
            </a:pPr>
            <a:r>
              <a:rPr lang="es-419" sz="2400">
                <a:latin typeface="Pacifico"/>
                <a:ea typeface="Pacifico"/>
                <a:cs typeface="Pacifico"/>
                <a:sym typeface="Pacifico"/>
              </a:rPr>
              <a:t>Pancreatitis crónica</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Shape 461"/>
          <p:cNvSpPr txBox="1"/>
          <p:nvPr/>
        </p:nvSpPr>
        <p:spPr>
          <a:xfrm>
            <a:off x="314900" y="233275"/>
            <a:ext cx="5574900" cy="863100"/>
          </a:xfrm>
          <a:prstGeom prst="rect">
            <a:avLst/>
          </a:prstGeom>
          <a:noFill/>
          <a:ln>
            <a:noFill/>
          </a:ln>
        </p:spPr>
        <p:txBody>
          <a:bodyPr wrap="square" lIns="91425" tIns="91425" rIns="91425" bIns="91425" anchor="t" anchorCtr="0">
            <a:noAutofit/>
          </a:bodyPr>
          <a:lstStyle/>
          <a:p>
            <a:pPr marL="457200" lvl="0" indent="-381000">
              <a:spcBef>
                <a:spcPts val="0"/>
              </a:spcBef>
              <a:buSzPct val="100000"/>
              <a:buFont typeface="Chelsea Market"/>
              <a:buChar char="★"/>
            </a:pPr>
            <a:r>
              <a:rPr lang="es-419" sz="2400">
                <a:latin typeface="Chelsea Market"/>
                <a:ea typeface="Chelsea Market"/>
                <a:cs typeface="Chelsea Market"/>
                <a:sym typeface="Chelsea Market"/>
              </a:rPr>
              <a:t>Insuficiencia Pancreática.</a:t>
            </a:r>
          </a:p>
        </p:txBody>
      </p:sp>
      <p:sp>
        <p:nvSpPr>
          <p:cNvPr id="462" name="Shape 462"/>
          <p:cNvSpPr txBox="1"/>
          <p:nvPr/>
        </p:nvSpPr>
        <p:spPr>
          <a:xfrm>
            <a:off x="314900" y="886400"/>
            <a:ext cx="4677000" cy="1959300"/>
          </a:xfrm>
          <a:prstGeom prst="rect">
            <a:avLst/>
          </a:prstGeom>
          <a:solidFill>
            <a:srgbClr val="F4CCCC"/>
          </a:solidFill>
          <a:ln w="19050" cap="flat" cmpd="sng">
            <a:solidFill>
              <a:srgbClr val="000000"/>
            </a:solidFill>
            <a:prstDash val="dash"/>
            <a:round/>
            <a:headEnd type="none" w="med" len="med"/>
            <a:tailEnd type="none" w="med" len="med"/>
          </a:ln>
        </p:spPr>
        <p:txBody>
          <a:bodyPr wrap="square" lIns="91425" tIns="91425" rIns="91425" bIns="91425" anchor="t" anchorCtr="0">
            <a:noAutofit/>
          </a:bodyPr>
          <a:lstStyle/>
          <a:p>
            <a:pPr lvl="0">
              <a:spcBef>
                <a:spcPts val="0"/>
              </a:spcBef>
              <a:buNone/>
            </a:pPr>
            <a:r>
              <a:rPr lang="es-419">
                <a:latin typeface="Comfortaa"/>
                <a:ea typeface="Comfortaa"/>
                <a:cs typeface="Comfortaa"/>
                <a:sym typeface="Comfortaa"/>
              </a:rPr>
              <a:t>Mal absorción resultante de los trastornos que interfieren en la actividad enzimática del páncreas.</a:t>
            </a:r>
          </a:p>
          <a:p>
            <a:pPr marL="457200" lvl="0" indent="-228600" rtl="0">
              <a:spcBef>
                <a:spcPts val="0"/>
              </a:spcBef>
              <a:buFont typeface="Comfortaa"/>
              <a:buChar char="●"/>
            </a:pPr>
            <a:r>
              <a:rPr lang="es-419">
                <a:latin typeface="Comfortaa"/>
                <a:ea typeface="Comfortaa"/>
                <a:cs typeface="Comfortaa"/>
                <a:sym typeface="Comfortaa"/>
              </a:rPr>
              <a:t>Pérdida de peso</a:t>
            </a:r>
          </a:p>
          <a:p>
            <a:pPr marL="457200" lvl="0" indent="-228600" rtl="0">
              <a:spcBef>
                <a:spcPts val="0"/>
              </a:spcBef>
              <a:buFont typeface="Comfortaa"/>
              <a:buChar char="●"/>
            </a:pPr>
            <a:r>
              <a:rPr lang="es-419">
                <a:latin typeface="Comfortaa"/>
                <a:ea typeface="Comfortaa"/>
                <a:cs typeface="Comfortaa"/>
                <a:sym typeface="Comfortaa"/>
              </a:rPr>
              <a:t>Esteatorrea (grasa en heces&gt;6g/día)</a:t>
            </a:r>
          </a:p>
          <a:p>
            <a:pPr marL="457200" lvl="0" indent="-228600" rtl="0">
              <a:spcBef>
                <a:spcPts val="0"/>
              </a:spcBef>
              <a:buFont typeface="Comfortaa"/>
              <a:buChar char="●"/>
            </a:pPr>
            <a:r>
              <a:rPr lang="es-419">
                <a:latin typeface="Comfortaa"/>
                <a:ea typeface="Comfortaa"/>
                <a:cs typeface="Comfortaa"/>
                <a:sym typeface="Comfortaa"/>
              </a:rPr>
              <a:t>Edema</a:t>
            </a:r>
          </a:p>
          <a:p>
            <a:pPr marL="457200" lvl="0" indent="-228600" rtl="0">
              <a:spcBef>
                <a:spcPts val="0"/>
              </a:spcBef>
              <a:buFont typeface="Comfortaa"/>
              <a:buChar char="●"/>
            </a:pPr>
            <a:r>
              <a:rPr lang="es-419">
                <a:latin typeface="Comfortaa"/>
                <a:ea typeface="Comfortaa"/>
                <a:cs typeface="Comfortaa"/>
                <a:sym typeface="Comfortaa"/>
              </a:rPr>
              <a:t> Hipoproteinemia</a:t>
            </a:r>
          </a:p>
          <a:p>
            <a:pPr marL="457200" lvl="0" indent="-228600">
              <a:spcBef>
                <a:spcPts val="0"/>
              </a:spcBef>
              <a:buFont typeface="Comfortaa"/>
              <a:buChar char="●"/>
            </a:pPr>
            <a:r>
              <a:rPr lang="es-419">
                <a:latin typeface="Comfortaa"/>
                <a:ea typeface="Comfortaa"/>
                <a:cs typeface="Comfortaa"/>
                <a:sym typeface="Comfortaa"/>
              </a:rPr>
              <a:t>Malabsorción de vitamina B</a:t>
            </a:r>
            <a:r>
              <a:rPr lang="es-419" baseline="-25000">
                <a:latin typeface="Comfortaa"/>
                <a:ea typeface="Comfortaa"/>
                <a:cs typeface="Comfortaa"/>
                <a:sym typeface="Comfortaa"/>
              </a:rPr>
              <a:t>12</a:t>
            </a:r>
          </a:p>
        </p:txBody>
      </p:sp>
      <p:pic>
        <p:nvPicPr>
          <p:cNvPr id="463" name="Shape 463"/>
          <p:cNvPicPr preferRelativeResize="0"/>
          <p:nvPr/>
        </p:nvPicPr>
        <p:blipFill>
          <a:blip r:embed="rId3">
            <a:alphaModFix/>
          </a:blip>
          <a:stretch>
            <a:fillRect/>
          </a:stretch>
        </p:blipFill>
        <p:spPr>
          <a:xfrm>
            <a:off x="4991899" y="1422924"/>
            <a:ext cx="3859224" cy="217082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Shape 468"/>
          <p:cNvSpPr txBox="1"/>
          <p:nvPr/>
        </p:nvSpPr>
        <p:spPr>
          <a:xfrm>
            <a:off x="291575" y="314900"/>
            <a:ext cx="5143500" cy="828000"/>
          </a:xfrm>
          <a:prstGeom prst="rect">
            <a:avLst/>
          </a:prstGeom>
          <a:noFill/>
          <a:ln>
            <a:noFill/>
          </a:ln>
        </p:spPr>
        <p:txBody>
          <a:bodyPr wrap="square" lIns="91425" tIns="91425" rIns="91425" bIns="91425" anchor="t" anchorCtr="0">
            <a:noAutofit/>
          </a:bodyPr>
          <a:lstStyle/>
          <a:p>
            <a:pPr marL="457200" lvl="0" indent="-381000">
              <a:spcBef>
                <a:spcPts val="0"/>
              </a:spcBef>
              <a:buSzPct val="100000"/>
              <a:buFont typeface="Chelsea Market"/>
              <a:buChar char="★"/>
            </a:pPr>
            <a:r>
              <a:rPr lang="es-419" sz="2400">
                <a:latin typeface="Chelsea Market"/>
                <a:ea typeface="Chelsea Market"/>
                <a:cs typeface="Chelsea Market"/>
                <a:sym typeface="Chelsea Market"/>
              </a:rPr>
              <a:t>Carcinoma Pancreático</a:t>
            </a:r>
          </a:p>
        </p:txBody>
      </p:sp>
      <p:pic>
        <p:nvPicPr>
          <p:cNvPr id="469" name="Shape 469"/>
          <p:cNvPicPr preferRelativeResize="0"/>
          <p:nvPr/>
        </p:nvPicPr>
        <p:blipFill rotWithShape="1">
          <a:blip r:embed="rId3">
            <a:alphaModFix/>
          </a:blip>
          <a:srcRect l="31381" t="14951" r="35074" b="5645"/>
          <a:stretch/>
        </p:blipFill>
        <p:spPr>
          <a:xfrm>
            <a:off x="4933150" y="314900"/>
            <a:ext cx="3391709" cy="4513699"/>
          </a:xfrm>
          <a:prstGeom prst="rect">
            <a:avLst/>
          </a:prstGeom>
          <a:noFill/>
          <a:ln>
            <a:noFill/>
          </a:ln>
        </p:spPr>
      </p:pic>
      <p:sp>
        <p:nvSpPr>
          <p:cNvPr id="470" name="Shape 470"/>
          <p:cNvSpPr txBox="1"/>
          <p:nvPr/>
        </p:nvSpPr>
        <p:spPr>
          <a:xfrm>
            <a:off x="734775" y="1481225"/>
            <a:ext cx="3534000" cy="1516200"/>
          </a:xfrm>
          <a:prstGeom prst="rect">
            <a:avLst/>
          </a:prstGeom>
          <a:solidFill>
            <a:srgbClr val="F4CCCC"/>
          </a:solidFill>
          <a:ln w="19050" cap="flat" cmpd="sng">
            <a:solidFill>
              <a:srgbClr val="000000"/>
            </a:solidFill>
            <a:prstDash val="dashDot"/>
            <a:round/>
            <a:headEnd type="none" w="med" len="med"/>
            <a:tailEnd type="none" w="med" len="med"/>
          </a:ln>
        </p:spPr>
        <p:txBody>
          <a:bodyPr wrap="square" lIns="91425" tIns="91425" rIns="91425" bIns="91425" anchor="t" anchorCtr="0">
            <a:noAutofit/>
          </a:bodyPr>
          <a:lstStyle/>
          <a:p>
            <a:pPr lvl="0" algn="just">
              <a:spcBef>
                <a:spcPts val="0"/>
              </a:spcBef>
              <a:buNone/>
            </a:pPr>
            <a:r>
              <a:rPr lang="es-419">
                <a:latin typeface="Comfortaa"/>
                <a:ea typeface="Comfortaa"/>
                <a:cs typeface="Comfortaa"/>
                <a:sym typeface="Comfortaa"/>
              </a:rPr>
              <a:t>El cáncer pancreático por lo general se presenta después de los 50 años de edad, y la incidencia se incrementa con la edad.</a:t>
            </a:r>
          </a:p>
          <a:p>
            <a:pPr lvl="0" algn="just">
              <a:spcBef>
                <a:spcPts val="0"/>
              </a:spcBef>
              <a:buNone/>
            </a:pPr>
            <a:r>
              <a:rPr lang="es-419">
                <a:latin typeface="Comfortaa"/>
                <a:ea typeface="Comfortaa"/>
                <a:cs typeface="Comfortaa"/>
                <a:sym typeface="Comfortaa"/>
              </a:rPr>
              <a:t>Es más frecuente en hombres que en mujeres.</a:t>
            </a:r>
          </a:p>
          <a:p>
            <a:pPr lvl="0" algn="just">
              <a:spcBef>
                <a:spcPts val="0"/>
              </a:spcBef>
              <a:buNone/>
            </a:pPr>
            <a:endParaRPr>
              <a:latin typeface="Comfortaa"/>
              <a:ea typeface="Comfortaa"/>
              <a:cs typeface="Comfortaa"/>
              <a:sym typeface="Comforta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74"/>
        <p:cNvGrpSpPr/>
        <p:nvPr/>
      </p:nvGrpSpPr>
      <p:grpSpPr>
        <a:xfrm>
          <a:off x="0" y="0"/>
          <a:ext cx="0" cy="0"/>
          <a:chOff x="0" y="0"/>
          <a:chExt cx="0" cy="0"/>
        </a:xfrm>
      </p:grpSpPr>
      <p:sp>
        <p:nvSpPr>
          <p:cNvPr id="475" name="Shape 475"/>
          <p:cNvSpPr txBox="1"/>
          <p:nvPr/>
        </p:nvSpPr>
        <p:spPr>
          <a:xfrm>
            <a:off x="70050" y="2122700"/>
            <a:ext cx="2262600" cy="559800"/>
          </a:xfrm>
          <a:prstGeom prst="rect">
            <a:avLst/>
          </a:prstGeom>
          <a:noFill/>
          <a:ln>
            <a:noFill/>
          </a:ln>
        </p:spPr>
        <p:txBody>
          <a:bodyPr wrap="square" lIns="91425" tIns="91425" rIns="91425" bIns="91425" anchor="t" anchorCtr="0">
            <a:noAutofit/>
          </a:bodyPr>
          <a:lstStyle/>
          <a:p>
            <a:pPr lvl="0" algn="ctr">
              <a:spcBef>
                <a:spcPts val="0"/>
              </a:spcBef>
              <a:buNone/>
            </a:pPr>
            <a:r>
              <a:rPr lang="es-419" sz="1600">
                <a:latin typeface="Pacifico"/>
                <a:ea typeface="Pacifico"/>
                <a:cs typeface="Pacifico"/>
                <a:sym typeface="Pacifico"/>
              </a:rPr>
              <a:t>Manifestaciones clínicas del carcinoma</a:t>
            </a:r>
            <a:r>
              <a:rPr lang="es-419"/>
              <a:t> </a:t>
            </a:r>
          </a:p>
        </p:txBody>
      </p:sp>
      <p:sp>
        <p:nvSpPr>
          <p:cNvPr id="476" name="Shape 476"/>
          <p:cNvSpPr/>
          <p:nvPr/>
        </p:nvSpPr>
        <p:spPr>
          <a:xfrm>
            <a:off x="2332650" y="174950"/>
            <a:ext cx="606600" cy="4723500"/>
          </a:xfrm>
          <a:prstGeom prst="leftBrace">
            <a:avLst>
              <a:gd name="adj1" fmla="val 65372"/>
              <a:gd name="adj2" fmla="val 50000"/>
            </a:avLst>
          </a:prstGeom>
          <a:no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77" name="Shape 477"/>
          <p:cNvSpPr txBox="1"/>
          <p:nvPr/>
        </p:nvSpPr>
        <p:spPr>
          <a:xfrm>
            <a:off x="2991575" y="1218925"/>
            <a:ext cx="1965000" cy="478200"/>
          </a:xfrm>
          <a:prstGeom prst="rect">
            <a:avLst/>
          </a:prstGeom>
          <a:noFill/>
          <a:ln>
            <a:noFill/>
          </a:ln>
        </p:spPr>
        <p:txBody>
          <a:bodyPr wrap="square" lIns="91425" tIns="91425" rIns="91425" bIns="91425" anchor="t" anchorCtr="0">
            <a:noAutofit/>
          </a:bodyPr>
          <a:lstStyle/>
          <a:p>
            <a:pPr lvl="0">
              <a:spcBef>
                <a:spcPts val="0"/>
              </a:spcBef>
              <a:buNone/>
            </a:pPr>
            <a:r>
              <a:rPr lang="es-419" sz="1800">
                <a:latin typeface="Pacifico"/>
                <a:ea typeface="Pacifico"/>
                <a:cs typeface="Pacifico"/>
                <a:sym typeface="Pacifico"/>
              </a:rPr>
              <a:t>Signos y síntomas</a:t>
            </a:r>
          </a:p>
        </p:txBody>
      </p:sp>
      <p:sp>
        <p:nvSpPr>
          <p:cNvPr id="478" name="Shape 478"/>
          <p:cNvSpPr txBox="1"/>
          <p:nvPr/>
        </p:nvSpPr>
        <p:spPr>
          <a:xfrm>
            <a:off x="3286087" y="3825475"/>
            <a:ext cx="1498800" cy="384900"/>
          </a:xfrm>
          <a:prstGeom prst="rect">
            <a:avLst/>
          </a:prstGeom>
          <a:noFill/>
          <a:ln>
            <a:noFill/>
          </a:ln>
        </p:spPr>
        <p:txBody>
          <a:bodyPr wrap="square" lIns="91425" tIns="91425" rIns="91425" bIns="91425" anchor="t" anchorCtr="0">
            <a:noAutofit/>
          </a:bodyPr>
          <a:lstStyle/>
          <a:p>
            <a:pPr lvl="0">
              <a:spcBef>
                <a:spcPts val="0"/>
              </a:spcBef>
              <a:buNone/>
            </a:pPr>
            <a:r>
              <a:rPr lang="es-419" sz="1800">
                <a:latin typeface="Pacifico"/>
                <a:ea typeface="Pacifico"/>
                <a:cs typeface="Pacifico"/>
                <a:sym typeface="Pacifico"/>
              </a:rPr>
              <a:t>Laboratorio</a:t>
            </a:r>
          </a:p>
        </p:txBody>
      </p:sp>
      <p:sp>
        <p:nvSpPr>
          <p:cNvPr id="479" name="Shape 479"/>
          <p:cNvSpPr txBox="1"/>
          <p:nvPr/>
        </p:nvSpPr>
        <p:spPr>
          <a:xfrm>
            <a:off x="5610050" y="81775"/>
            <a:ext cx="2706000" cy="2752500"/>
          </a:xfrm>
          <a:prstGeom prst="rect">
            <a:avLst/>
          </a:prstGeom>
          <a:noFill/>
          <a:ln>
            <a:noFill/>
          </a:ln>
        </p:spPr>
        <p:txBody>
          <a:bodyPr wrap="square" lIns="91425" tIns="91425" rIns="91425" bIns="91425" anchor="t" anchorCtr="0">
            <a:noAutofit/>
          </a:bodyPr>
          <a:lstStyle/>
          <a:p>
            <a:pPr marL="457200" lvl="0" indent="-228600" rtl="0">
              <a:spcBef>
                <a:spcPts val="0"/>
              </a:spcBef>
              <a:buChar char="●"/>
            </a:pPr>
            <a:r>
              <a:rPr lang="es-419"/>
              <a:t>Dolor abdominal</a:t>
            </a:r>
          </a:p>
          <a:p>
            <a:pPr marL="457200" lvl="0" indent="-228600" rtl="0">
              <a:spcBef>
                <a:spcPts val="0"/>
              </a:spcBef>
              <a:buChar char="●"/>
            </a:pPr>
            <a:r>
              <a:rPr lang="es-419"/>
              <a:t>Anorexia</a:t>
            </a:r>
          </a:p>
          <a:p>
            <a:pPr marL="457200" lvl="0" indent="-228600" rtl="0">
              <a:spcBef>
                <a:spcPts val="0"/>
              </a:spcBef>
              <a:buChar char="●"/>
            </a:pPr>
            <a:r>
              <a:rPr lang="es-419"/>
              <a:t>Pérdida de peso</a:t>
            </a:r>
          </a:p>
          <a:p>
            <a:pPr marL="457200" lvl="0" indent="-228600" rtl="0">
              <a:spcBef>
                <a:spcPts val="0"/>
              </a:spcBef>
              <a:buChar char="●"/>
            </a:pPr>
            <a:r>
              <a:rPr lang="es-419"/>
              <a:t>Ictericia </a:t>
            </a:r>
          </a:p>
          <a:p>
            <a:pPr marL="457200" lvl="0" indent="-228600" rtl="0">
              <a:spcBef>
                <a:spcPts val="0"/>
              </a:spcBef>
              <a:buChar char="●"/>
            </a:pPr>
            <a:r>
              <a:rPr lang="es-419"/>
              <a:t>Diarrea</a:t>
            </a:r>
          </a:p>
          <a:p>
            <a:pPr marL="457200" lvl="0" indent="-228600" rtl="0">
              <a:spcBef>
                <a:spcPts val="0"/>
              </a:spcBef>
              <a:buChar char="●"/>
            </a:pPr>
            <a:r>
              <a:rPr lang="es-419"/>
              <a:t>Debilidad</a:t>
            </a:r>
          </a:p>
          <a:p>
            <a:pPr marL="457200" lvl="0" indent="-228600" rtl="0">
              <a:spcBef>
                <a:spcPts val="0"/>
              </a:spcBef>
              <a:buChar char="●"/>
            </a:pPr>
            <a:r>
              <a:rPr lang="es-419"/>
              <a:t>Vesícula biliar palpable</a:t>
            </a:r>
          </a:p>
          <a:p>
            <a:pPr marL="457200" lvl="0" indent="-228600" rtl="0">
              <a:spcBef>
                <a:spcPts val="0"/>
              </a:spcBef>
              <a:buChar char="●"/>
            </a:pPr>
            <a:r>
              <a:rPr lang="es-419"/>
              <a:t>Estreñimiento</a:t>
            </a:r>
          </a:p>
          <a:p>
            <a:pPr marL="457200" lvl="0" indent="-228600" rtl="0">
              <a:spcBef>
                <a:spcPts val="0"/>
              </a:spcBef>
              <a:buChar char="●"/>
            </a:pPr>
            <a:r>
              <a:rPr lang="es-419"/>
              <a:t>Hematemesis</a:t>
            </a:r>
          </a:p>
          <a:p>
            <a:pPr marL="457200" lvl="0" indent="-228600" rtl="0">
              <a:spcBef>
                <a:spcPts val="0"/>
              </a:spcBef>
              <a:buChar char="●"/>
            </a:pPr>
            <a:r>
              <a:rPr lang="es-419"/>
              <a:t>Vomito</a:t>
            </a:r>
          </a:p>
          <a:p>
            <a:pPr marL="457200" lvl="0" indent="-228600" rtl="0">
              <a:spcBef>
                <a:spcPts val="0"/>
              </a:spcBef>
              <a:buChar char="●"/>
            </a:pPr>
            <a:r>
              <a:rPr lang="es-419"/>
              <a:t>Masa abdominal</a:t>
            </a:r>
          </a:p>
          <a:p>
            <a:pPr marL="457200" lvl="0" indent="-228600">
              <a:spcBef>
                <a:spcPts val="0"/>
              </a:spcBef>
              <a:buChar char="●"/>
            </a:pPr>
            <a:r>
              <a:rPr lang="es-419"/>
              <a:t>Tromboflebitis migratoria</a:t>
            </a:r>
          </a:p>
        </p:txBody>
      </p:sp>
      <p:sp>
        <p:nvSpPr>
          <p:cNvPr id="480" name="Shape 480"/>
          <p:cNvSpPr/>
          <p:nvPr/>
        </p:nvSpPr>
        <p:spPr>
          <a:xfrm>
            <a:off x="4956675" y="46675"/>
            <a:ext cx="746700" cy="2822700"/>
          </a:xfrm>
          <a:prstGeom prst="leftBrace">
            <a:avLst>
              <a:gd name="adj1" fmla="val 40611"/>
              <a:gd name="adj2" fmla="val 50000"/>
            </a:avLst>
          </a:prstGeom>
          <a:no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81" name="Shape 481"/>
          <p:cNvSpPr txBox="1"/>
          <p:nvPr/>
        </p:nvSpPr>
        <p:spPr>
          <a:xfrm>
            <a:off x="5651000" y="3137425"/>
            <a:ext cx="2624100" cy="1842900"/>
          </a:xfrm>
          <a:prstGeom prst="rect">
            <a:avLst/>
          </a:prstGeom>
          <a:noFill/>
          <a:ln>
            <a:noFill/>
          </a:ln>
        </p:spPr>
        <p:txBody>
          <a:bodyPr wrap="square" lIns="91425" tIns="91425" rIns="91425" bIns="91425" anchor="t" anchorCtr="0">
            <a:noAutofit/>
          </a:bodyPr>
          <a:lstStyle/>
          <a:p>
            <a:pPr marL="457200" lvl="0" indent="-228600" rtl="0">
              <a:spcBef>
                <a:spcPts val="0"/>
              </a:spcBef>
              <a:buChar char="●"/>
            </a:pPr>
            <a:r>
              <a:rPr lang="es-419"/>
              <a:t>Fosfatasa alcalina</a:t>
            </a:r>
          </a:p>
          <a:p>
            <a:pPr marL="457200" lvl="0" indent="-228600" rtl="0">
              <a:spcBef>
                <a:spcPts val="0"/>
              </a:spcBef>
              <a:buChar char="●"/>
            </a:pPr>
            <a:r>
              <a:rPr lang="es-419"/>
              <a:t>5´-Nucleotidasa</a:t>
            </a:r>
          </a:p>
          <a:p>
            <a:pPr marL="457200" lvl="0" indent="-228600" rtl="0">
              <a:spcBef>
                <a:spcPts val="0"/>
              </a:spcBef>
              <a:buChar char="●"/>
            </a:pPr>
            <a:r>
              <a:rPr lang="es-419"/>
              <a:t>LDH</a:t>
            </a:r>
          </a:p>
          <a:p>
            <a:pPr marL="457200" lvl="0" indent="-228600" rtl="0">
              <a:spcBef>
                <a:spcPts val="0"/>
              </a:spcBef>
              <a:buChar char="●"/>
            </a:pPr>
            <a:r>
              <a:rPr lang="es-419"/>
              <a:t>AST</a:t>
            </a:r>
          </a:p>
          <a:p>
            <a:pPr marL="457200" lvl="0" indent="-228600" rtl="0">
              <a:spcBef>
                <a:spcPts val="0"/>
              </a:spcBef>
              <a:buChar char="●"/>
            </a:pPr>
            <a:r>
              <a:rPr lang="es-419"/>
              <a:t>Bilirrubina</a:t>
            </a:r>
          </a:p>
          <a:p>
            <a:pPr marL="457200" lvl="0" indent="-228600" rtl="0">
              <a:spcBef>
                <a:spcPts val="0"/>
              </a:spcBef>
              <a:buChar char="●"/>
            </a:pPr>
            <a:r>
              <a:rPr lang="es-419"/>
              <a:t>alfa-Fetoproteína</a:t>
            </a:r>
          </a:p>
          <a:p>
            <a:pPr marL="457200" lvl="0" indent="-228600" rtl="0">
              <a:spcBef>
                <a:spcPts val="0"/>
              </a:spcBef>
              <a:buChar char="●"/>
            </a:pPr>
            <a:r>
              <a:rPr lang="es-419"/>
              <a:t>ACE</a:t>
            </a:r>
          </a:p>
          <a:p>
            <a:pPr marL="457200" lvl="0" indent="-228600">
              <a:spcBef>
                <a:spcPts val="0"/>
              </a:spcBef>
              <a:buChar char="●"/>
            </a:pPr>
            <a:r>
              <a:rPr lang="es-419"/>
              <a:t>Albúmina</a:t>
            </a:r>
          </a:p>
        </p:txBody>
      </p:sp>
      <p:sp>
        <p:nvSpPr>
          <p:cNvPr id="482" name="Shape 482"/>
          <p:cNvSpPr/>
          <p:nvPr/>
        </p:nvSpPr>
        <p:spPr>
          <a:xfrm>
            <a:off x="5131725" y="3137425"/>
            <a:ext cx="606600" cy="1761000"/>
          </a:xfrm>
          <a:prstGeom prst="leftBrace">
            <a:avLst>
              <a:gd name="adj1" fmla="val 55757"/>
              <a:gd name="adj2" fmla="val 50000"/>
            </a:avLst>
          </a:prstGeom>
          <a:noFill/>
          <a:ln w="19050" cap="flat" cmpd="sng">
            <a:solidFill>
              <a:srgbClr val="00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86"/>
        <p:cNvGrpSpPr/>
        <p:nvPr/>
      </p:nvGrpSpPr>
      <p:grpSpPr>
        <a:xfrm>
          <a:off x="0" y="0"/>
          <a:ext cx="0" cy="0"/>
          <a:chOff x="0" y="0"/>
          <a:chExt cx="0" cy="0"/>
        </a:xfrm>
      </p:grpSpPr>
      <p:sp>
        <p:nvSpPr>
          <p:cNvPr id="487" name="Shape 48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lgn="ctr" rtl="0">
              <a:spcBef>
                <a:spcPts val="0"/>
              </a:spcBef>
              <a:buNone/>
            </a:pPr>
            <a:r>
              <a:rPr lang="es-419" sz="2400">
                <a:latin typeface="Pacifico"/>
                <a:ea typeface="Pacifico"/>
                <a:cs typeface="Pacifico"/>
                <a:sym typeface="Pacifico"/>
              </a:rPr>
              <a:t>Bibliografía</a:t>
            </a:r>
          </a:p>
        </p:txBody>
      </p:sp>
      <p:sp>
        <p:nvSpPr>
          <p:cNvPr id="488" name="Shape 488"/>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lnSpc>
                <a:spcPct val="100000"/>
              </a:lnSpc>
              <a:spcBef>
                <a:spcPts val="0"/>
              </a:spcBef>
              <a:spcAft>
                <a:spcPts val="0"/>
              </a:spcAft>
              <a:buClr>
                <a:schemeClr val="dk1"/>
              </a:buClr>
              <a:buSzPct val="91666"/>
              <a:buFont typeface="Arial"/>
              <a:buNone/>
            </a:pPr>
            <a:endParaRPr sz="1200">
              <a:solidFill>
                <a:schemeClr val="dk1"/>
              </a:solidFill>
            </a:endParaRPr>
          </a:p>
          <a:p>
            <a:pPr marL="457200" lvl="0" indent="-228600" rtl="0">
              <a:lnSpc>
                <a:spcPct val="100000"/>
              </a:lnSpc>
              <a:spcBef>
                <a:spcPts val="0"/>
              </a:spcBef>
              <a:spcAft>
                <a:spcPts val="0"/>
              </a:spcAft>
              <a:buClr>
                <a:schemeClr val="dk1"/>
              </a:buClr>
              <a:buChar char="❖"/>
            </a:pPr>
            <a:r>
              <a:rPr lang="es-419">
                <a:solidFill>
                  <a:schemeClr val="dk1"/>
                </a:solidFill>
              </a:rPr>
              <a:t>Tres guerres. Fisiología Humana, tercera edición. 2005..McGrawHil.l  pp.703-713.</a:t>
            </a:r>
          </a:p>
          <a:p>
            <a:pPr marL="457200" lvl="0" indent="-228600" rtl="0">
              <a:lnSpc>
                <a:spcPct val="100000"/>
              </a:lnSpc>
              <a:spcBef>
                <a:spcPts val="0"/>
              </a:spcBef>
              <a:spcAft>
                <a:spcPts val="0"/>
              </a:spcAft>
              <a:buClr>
                <a:schemeClr val="dk1"/>
              </a:buClr>
              <a:buChar char="❖"/>
            </a:pPr>
            <a:r>
              <a:rPr lang="es-419">
                <a:solidFill>
                  <a:schemeClr val="dk1"/>
                </a:solidFill>
              </a:rPr>
              <a:t>Guyton y Hall Tratado de Fisiología médica, doceava edición.Elsevier. pp.781-783.</a:t>
            </a:r>
          </a:p>
          <a:p>
            <a:pPr marL="457200" lvl="0" indent="-228600" rtl="0">
              <a:lnSpc>
                <a:spcPct val="100000"/>
              </a:lnSpc>
              <a:spcBef>
                <a:spcPts val="0"/>
              </a:spcBef>
              <a:spcAft>
                <a:spcPts val="0"/>
              </a:spcAft>
              <a:buClr>
                <a:schemeClr val="dk1"/>
              </a:buClr>
              <a:buChar char="❖"/>
            </a:pPr>
            <a:r>
              <a:rPr lang="es-419">
                <a:solidFill>
                  <a:schemeClr val="dk1"/>
                </a:solidFill>
              </a:rPr>
              <a:t>Mcphee. S. Fisiopatología médica con introducción a la medicina clínica. quinta edición. 2007. Manual moderno.pp.429-451</a:t>
            </a:r>
          </a:p>
          <a:p>
            <a:pPr marL="457200" lvl="0" indent="-228600" rtl="0">
              <a:lnSpc>
                <a:spcPct val="100000"/>
              </a:lnSpc>
              <a:spcBef>
                <a:spcPts val="0"/>
              </a:spcBef>
              <a:spcAft>
                <a:spcPts val="0"/>
              </a:spcAft>
              <a:buClr>
                <a:schemeClr val="dk1"/>
              </a:buClr>
              <a:buChar char="❖"/>
            </a:pPr>
            <a:r>
              <a:rPr lang="es-419">
                <a:solidFill>
                  <a:schemeClr val="dk1"/>
                </a:solidFill>
              </a:rPr>
              <a:t>Antología de sistema digestivo (TOMO 1,TOMO 2 Y TOMO 3)</a:t>
            </a:r>
          </a:p>
          <a:p>
            <a:pPr marL="457200" lvl="0" indent="-228600" rtl="0">
              <a:lnSpc>
                <a:spcPct val="100000"/>
              </a:lnSpc>
              <a:spcBef>
                <a:spcPts val="0"/>
              </a:spcBef>
              <a:spcAft>
                <a:spcPts val="0"/>
              </a:spcAft>
              <a:buClr>
                <a:schemeClr val="dk1"/>
              </a:buClr>
              <a:buChar char="❖"/>
            </a:pPr>
            <a:r>
              <a:rPr lang="es-419">
                <a:solidFill>
                  <a:schemeClr val="dk1"/>
                </a:solidFill>
              </a:rPr>
              <a:t>Ross, Histología, texto y atlas color con Biología Celular y Molecular. 5ta Edición </a:t>
            </a:r>
          </a:p>
          <a:p>
            <a:pPr marL="457200" lvl="0" indent="-228600" rtl="0">
              <a:lnSpc>
                <a:spcPct val="100000"/>
              </a:lnSpc>
              <a:spcBef>
                <a:spcPts val="0"/>
              </a:spcBef>
              <a:spcAft>
                <a:spcPts val="0"/>
              </a:spcAft>
              <a:buClr>
                <a:schemeClr val="dk1"/>
              </a:buClr>
              <a:buChar char="❖"/>
            </a:pPr>
            <a:r>
              <a:rPr lang="es-419">
                <a:solidFill>
                  <a:schemeClr val="dk1"/>
                </a:solidFill>
              </a:rPr>
              <a:t>ANATOMÍA HUMANA; Fernando Quiroz Gutiérrez; Editorial Porrúa; 43a edición; México (2015)</a:t>
            </a:r>
          </a:p>
          <a:p>
            <a:pPr marL="457200" lvl="0" indent="-228600" rtl="0">
              <a:lnSpc>
                <a:spcPct val="100000"/>
              </a:lnSpc>
              <a:spcBef>
                <a:spcPts val="0"/>
              </a:spcBef>
              <a:spcAft>
                <a:spcPts val="0"/>
              </a:spcAft>
              <a:buClr>
                <a:schemeClr val="dk1"/>
              </a:buClr>
              <a:buChar char="❖"/>
            </a:pPr>
            <a:r>
              <a:rPr lang="es-419">
                <a:solidFill>
                  <a:schemeClr val="dk1"/>
                </a:solidFill>
              </a:rPr>
              <a:t>HISTOLOGÍA; Genesser; Editorial Médica Panamericana; 4a edición; México; (2014)</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CFE2F3"/>
        </a:solidFill>
        <a:effectLst/>
      </p:bgPr>
    </p:bg>
    <p:spTree>
      <p:nvGrpSpPr>
        <p:cNvPr id="1" name="Shape 492"/>
        <p:cNvGrpSpPr/>
        <p:nvPr/>
      </p:nvGrpSpPr>
      <p:grpSpPr>
        <a:xfrm>
          <a:off x="0" y="0"/>
          <a:ext cx="0" cy="0"/>
          <a:chOff x="0" y="0"/>
          <a:chExt cx="0" cy="0"/>
        </a:xfrm>
      </p:grpSpPr>
      <p:sp>
        <p:nvSpPr>
          <p:cNvPr id="493" name="Shape 49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lgn="ctr" rtl="0">
              <a:spcBef>
                <a:spcPts val="0"/>
              </a:spcBef>
              <a:buNone/>
            </a:pPr>
            <a:r>
              <a:rPr lang="es-419" sz="2400">
                <a:latin typeface="Pacifico"/>
                <a:ea typeface="Pacifico"/>
                <a:cs typeface="Pacifico"/>
                <a:sym typeface="Pacifico"/>
              </a:rPr>
              <a:t>Bibliografía</a:t>
            </a:r>
          </a:p>
        </p:txBody>
      </p:sp>
      <p:sp>
        <p:nvSpPr>
          <p:cNvPr id="494" name="Shape 494"/>
          <p:cNvSpPr txBox="1">
            <a:spLocks noGrp="1"/>
          </p:cNvSpPr>
          <p:nvPr>
            <p:ph type="body" idx="1"/>
          </p:nvPr>
        </p:nvSpPr>
        <p:spPr>
          <a:xfrm>
            <a:off x="311700" y="1152475"/>
            <a:ext cx="8520600" cy="3416400"/>
          </a:xfrm>
          <a:prstGeom prst="rect">
            <a:avLst/>
          </a:prstGeom>
        </p:spPr>
        <p:txBody>
          <a:bodyPr wrap="square" lIns="91425" tIns="91425" rIns="91425" bIns="91425" anchor="t" anchorCtr="0">
            <a:noAutofit/>
          </a:bodyPr>
          <a:lstStyle/>
          <a:p>
            <a:pPr lvl="0" rtl="0">
              <a:lnSpc>
                <a:spcPct val="100000"/>
              </a:lnSpc>
              <a:spcBef>
                <a:spcPts val="0"/>
              </a:spcBef>
              <a:spcAft>
                <a:spcPts val="0"/>
              </a:spcAft>
              <a:buClr>
                <a:schemeClr val="dk1"/>
              </a:buClr>
              <a:buSzPct val="91666"/>
              <a:buFont typeface="Arial"/>
              <a:buNone/>
            </a:pPr>
            <a:endParaRPr sz="1200">
              <a:solidFill>
                <a:schemeClr val="dk1"/>
              </a:solidFill>
            </a:endParaRPr>
          </a:p>
          <a:p>
            <a:pPr marL="457200" lvl="0" indent="-228600" rtl="0">
              <a:lnSpc>
                <a:spcPct val="100000"/>
              </a:lnSpc>
              <a:spcBef>
                <a:spcPts val="0"/>
              </a:spcBef>
              <a:spcAft>
                <a:spcPts val="0"/>
              </a:spcAft>
              <a:buClr>
                <a:schemeClr val="dk1"/>
              </a:buClr>
              <a:buChar char="❖"/>
            </a:pPr>
            <a:r>
              <a:rPr lang="es-419">
                <a:solidFill>
                  <a:schemeClr val="dk1"/>
                </a:solidFill>
              </a:rPr>
              <a:t>SOBOTTA: Atlas de anatomía humana: Órganos internos; F. Paulsen / J. Waschke; Editorial Elsevier; 23a edición; España (2010)</a:t>
            </a:r>
          </a:p>
          <a:p>
            <a:pPr marL="457200" lvl="0" indent="-228600" rtl="0">
              <a:lnSpc>
                <a:spcPct val="100000"/>
              </a:lnSpc>
              <a:spcBef>
                <a:spcPts val="0"/>
              </a:spcBef>
              <a:spcAft>
                <a:spcPts val="0"/>
              </a:spcAft>
              <a:buClr>
                <a:schemeClr val="dk1"/>
              </a:buClr>
              <a:buChar char="❖"/>
            </a:pPr>
            <a:r>
              <a:rPr lang="es-419">
                <a:solidFill>
                  <a:schemeClr val="dk1"/>
                </a:solidFill>
              </a:rPr>
              <a:t>PROMETHEUS: Texto y atlas de anatomía; Schünke; Editorial Médica Panamericana; 3a edición; Buenos Aires (2010)</a:t>
            </a:r>
          </a:p>
          <a:p>
            <a:pPr marL="457200" lvl="0" indent="-228600" rtl="0">
              <a:lnSpc>
                <a:spcPct val="100000"/>
              </a:lnSpc>
              <a:spcBef>
                <a:spcPts val="0"/>
              </a:spcBef>
              <a:spcAft>
                <a:spcPts val="0"/>
              </a:spcAft>
              <a:buClr>
                <a:schemeClr val="dk1"/>
              </a:buClr>
              <a:buChar char="❖"/>
            </a:pPr>
            <a:r>
              <a:rPr lang="es-419">
                <a:solidFill>
                  <a:schemeClr val="dk1"/>
                </a:solidFill>
              </a:rPr>
              <a:t>ATLAS DE ANATOMÍA HUMANA; Frank H. Netter; Editorial Elsevier; 6a edición; España (2015)</a:t>
            </a:r>
          </a:p>
          <a:p>
            <a:pPr marL="457200" lvl="0" indent="-228600" rtl="0">
              <a:lnSpc>
                <a:spcPct val="100000"/>
              </a:lnSpc>
              <a:spcBef>
                <a:spcPts val="0"/>
              </a:spcBef>
              <a:spcAft>
                <a:spcPts val="0"/>
              </a:spcAft>
              <a:buClr>
                <a:schemeClr val="dk1"/>
              </a:buClr>
              <a:buChar char="❖"/>
            </a:pPr>
            <a:r>
              <a:rPr lang="es-419">
                <a:solidFill>
                  <a:schemeClr val="dk1"/>
                </a:solidFill>
              </a:rPr>
              <a:t>ATLAS DE ANATOMÍA HUMANA: Estudio fotográfico humano; Johannes W. Rohen / Chihiro Yokochi / Elke Lütjen-Drecoll; Editorial Elsevier; 5a edición; España (2003)</a:t>
            </a:r>
          </a:p>
          <a:p>
            <a:pPr lvl="0" rtl="0">
              <a:lnSpc>
                <a:spcPct val="100000"/>
              </a:lnSpc>
              <a:spcBef>
                <a:spcPts val="0"/>
              </a:spcBef>
              <a:spcAft>
                <a:spcPts val="0"/>
              </a:spcAft>
              <a:buNone/>
            </a:pPr>
            <a:endParaRPr>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91"/>
        <p:cNvGrpSpPr/>
        <p:nvPr/>
      </p:nvGrpSpPr>
      <p:grpSpPr>
        <a:xfrm>
          <a:off x="0" y="0"/>
          <a:ext cx="0" cy="0"/>
          <a:chOff x="0" y="0"/>
          <a:chExt cx="0" cy="0"/>
        </a:xfrm>
      </p:grpSpPr>
      <p:pic>
        <p:nvPicPr>
          <p:cNvPr id="92" name="Shape 92"/>
          <p:cNvPicPr preferRelativeResize="0"/>
          <p:nvPr/>
        </p:nvPicPr>
        <p:blipFill rotWithShape="1">
          <a:blip r:embed="rId3">
            <a:alphaModFix/>
          </a:blip>
          <a:srcRect l="26602" t="13915" r="42144" b="9284"/>
          <a:stretch/>
        </p:blipFill>
        <p:spPr>
          <a:xfrm>
            <a:off x="2778837" y="94374"/>
            <a:ext cx="3586313" cy="4954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a:latin typeface="Dosis"/>
                <a:ea typeface="Dosis"/>
                <a:cs typeface="Dosis"/>
                <a:sym typeface="Dosis"/>
              </a:rPr>
              <a:t>Características anatómicas</a:t>
            </a:r>
          </a:p>
        </p:txBody>
      </p:sp>
      <p:sp>
        <p:nvSpPr>
          <p:cNvPr id="98" name="Shape 98"/>
          <p:cNvSpPr txBox="1">
            <a:spLocks noGrp="1"/>
          </p:cNvSpPr>
          <p:nvPr>
            <p:ph type="body" idx="1"/>
          </p:nvPr>
        </p:nvSpPr>
        <p:spPr>
          <a:xfrm>
            <a:off x="311700" y="993187"/>
            <a:ext cx="3999900" cy="39321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just" rtl="0">
              <a:lnSpc>
                <a:spcPct val="108000"/>
              </a:lnSpc>
              <a:spcBef>
                <a:spcPts val="600"/>
              </a:spcBef>
              <a:spcAft>
                <a:spcPts val="200"/>
              </a:spcAft>
              <a:buClr>
                <a:schemeClr val="dk1"/>
              </a:buClr>
              <a:buSzPct val="73333"/>
              <a:buFont typeface="Arial"/>
              <a:buNone/>
            </a:pPr>
            <a:r>
              <a:rPr lang="es-419" sz="1500" b="1">
                <a:solidFill>
                  <a:schemeClr val="dk1"/>
                </a:solidFill>
                <a:latin typeface="Dosis"/>
                <a:ea typeface="Dosis"/>
                <a:cs typeface="Dosis"/>
                <a:sym typeface="Dosis"/>
              </a:rPr>
              <a:t>Forma:</a:t>
            </a:r>
            <a:r>
              <a:rPr lang="es-419" sz="1500">
                <a:solidFill>
                  <a:schemeClr val="dk1"/>
                </a:solidFill>
                <a:latin typeface="Dosis"/>
                <a:ea typeface="Dosis"/>
                <a:cs typeface="Dosis"/>
                <a:sym typeface="Dosis"/>
              </a:rPr>
              <a:t> Martillo</a:t>
            </a:r>
          </a:p>
          <a:p>
            <a:pPr lvl="0" algn="just" rtl="0">
              <a:lnSpc>
                <a:spcPct val="108000"/>
              </a:lnSpc>
              <a:spcBef>
                <a:spcPts val="600"/>
              </a:spcBef>
              <a:spcAft>
                <a:spcPts val="200"/>
              </a:spcAft>
              <a:buClr>
                <a:schemeClr val="dk1"/>
              </a:buClr>
              <a:buSzPct val="73333"/>
              <a:buFont typeface="Arial"/>
              <a:buNone/>
            </a:pPr>
            <a:r>
              <a:rPr lang="es-419" sz="1500" b="1">
                <a:solidFill>
                  <a:schemeClr val="dk1"/>
                </a:solidFill>
                <a:latin typeface="Dosis"/>
                <a:ea typeface="Dosis"/>
                <a:cs typeface="Dosis"/>
                <a:sym typeface="Dosis"/>
              </a:rPr>
              <a:t>Dimensiones:</a:t>
            </a:r>
            <a:r>
              <a:rPr lang="es-419" sz="1500">
                <a:solidFill>
                  <a:schemeClr val="dk1"/>
                </a:solidFill>
                <a:latin typeface="Dosis"/>
                <a:ea typeface="Dosis"/>
                <a:cs typeface="Dosis"/>
                <a:sym typeface="Dosis"/>
              </a:rPr>
              <a:t> 15 cm x 7 cm x 3 cm</a:t>
            </a:r>
          </a:p>
          <a:p>
            <a:pPr lvl="0" algn="just" rtl="0">
              <a:lnSpc>
                <a:spcPct val="108000"/>
              </a:lnSpc>
              <a:spcBef>
                <a:spcPts val="600"/>
              </a:spcBef>
              <a:spcAft>
                <a:spcPts val="200"/>
              </a:spcAft>
              <a:buClr>
                <a:schemeClr val="dk1"/>
              </a:buClr>
              <a:buSzPct val="73333"/>
              <a:buFont typeface="Arial"/>
              <a:buNone/>
            </a:pPr>
            <a:r>
              <a:rPr lang="es-419" sz="1500" b="1">
                <a:solidFill>
                  <a:schemeClr val="dk1"/>
                </a:solidFill>
                <a:latin typeface="Dosis"/>
                <a:ea typeface="Dosis"/>
                <a:cs typeface="Dosis"/>
                <a:sym typeface="Dosis"/>
              </a:rPr>
              <a:t>Peso:</a:t>
            </a:r>
            <a:r>
              <a:rPr lang="es-419" sz="1500">
                <a:solidFill>
                  <a:schemeClr val="dk1"/>
                </a:solidFill>
                <a:latin typeface="Dosis"/>
                <a:ea typeface="Dosis"/>
                <a:cs typeface="Dosis"/>
                <a:sym typeface="Dosis"/>
              </a:rPr>
              <a:t> 65 – 70 g</a:t>
            </a:r>
          </a:p>
          <a:p>
            <a:pPr lvl="0" algn="just" rtl="0">
              <a:lnSpc>
                <a:spcPct val="108000"/>
              </a:lnSpc>
              <a:spcBef>
                <a:spcPts val="600"/>
              </a:spcBef>
              <a:spcAft>
                <a:spcPts val="200"/>
              </a:spcAft>
              <a:buClr>
                <a:schemeClr val="dk1"/>
              </a:buClr>
              <a:buSzPct val="73333"/>
              <a:buFont typeface="Arial"/>
              <a:buNone/>
            </a:pPr>
            <a:r>
              <a:rPr lang="es-419" sz="1500" b="1">
                <a:solidFill>
                  <a:schemeClr val="dk1"/>
                </a:solidFill>
                <a:latin typeface="Dosis"/>
                <a:ea typeface="Dosis"/>
                <a:cs typeface="Dosis"/>
                <a:sym typeface="Dosis"/>
              </a:rPr>
              <a:t>Consistencia: </a:t>
            </a:r>
            <a:r>
              <a:rPr lang="es-419" sz="1500">
                <a:solidFill>
                  <a:schemeClr val="dk1"/>
                </a:solidFill>
                <a:latin typeface="Dosis"/>
                <a:ea typeface="Dosis"/>
                <a:cs typeface="Dosis"/>
                <a:sym typeface="Dosis"/>
              </a:rPr>
              <a:t>Firme</a:t>
            </a:r>
          </a:p>
          <a:p>
            <a:pPr lvl="0" algn="just" rtl="0">
              <a:lnSpc>
                <a:spcPct val="108000"/>
              </a:lnSpc>
              <a:spcBef>
                <a:spcPts val="600"/>
              </a:spcBef>
              <a:spcAft>
                <a:spcPts val="200"/>
              </a:spcAft>
              <a:buClr>
                <a:schemeClr val="dk1"/>
              </a:buClr>
              <a:buSzPct val="73333"/>
              <a:buFont typeface="Arial"/>
              <a:buNone/>
            </a:pPr>
            <a:r>
              <a:rPr lang="es-419" sz="1500" b="1">
                <a:solidFill>
                  <a:schemeClr val="dk1"/>
                </a:solidFill>
                <a:latin typeface="Dosis"/>
                <a:ea typeface="Dosis"/>
                <a:cs typeface="Dosis"/>
                <a:sym typeface="Dosis"/>
              </a:rPr>
              <a:t>Color: </a:t>
            </a:r>
            <a:r>
              <a:rPr lang="es-419" sz="1500">
                <a:solidFill>
                  <a:schemeClr val="dk1"/>
                </a:solidFill>
                <a:latin typeface="Dosis"/>
                <a:ea typeface="Dosis"/>
                <a:cs typeface="Dosis"/>
                <a:sym typeface="Dosis"/>
              </a:rPr>
              <a:t>Blanco-rosada (fresco)</a:t>
            </a:r>
          </a:p>
          <a:p>
            <a:pPr lvl="0" algn="just" rtl="0">
              <a:lnSpc>
                <a:spcPct val="108000"/>
              </a:lnSpc>
              <a:spcBef>
                <a:spcPts val="600"/>
              </a:spcBef>
              <a:spcAft>
                <a:spcPts val="200"/>
              </a:spcAft>
              <a:buClr>
                <a:schemeClr val="dk1"/>
              </a:buClr>
              <a:buSzPct val="73333"/>
              <a:buFont typeface="Arial"/>
              <a:buNone/>
            </a:pPr>
            <a:r>
              <a:rPr lang="es-419" sz="1500" b="1">
                <a:solidFill>
                  <a:schemeClr val="dk1"/>
                </a:solidFill>
                <a:latin typeface="Dosis"/>
                <a:ea typeface="Dosis"/>
                <a:cs typeface="Dosis"/>
                <a:sym typeface="Dosis"/>
              </a:rPr>
              <a:t>Divisiones: </a:t>
            </a:r>
            <a:r>
              <a:rPr lang="es-419" sz="1500">
                <a:solidFill>
                  <a:schemeClr val="dk1"/>
                </a:solidFill>
                <a:latin typeface="Dosis"/>
                <a:ea typeface="Dosis"/>
                <a:cs typeface="Dosis"/>
                <a:sym typeface="Dosis"/>
              </a:rPr>
              <a:t>Cabeza, cuello, cuerpo y cola</a:t>
            </a:r>
          </a:p>
          <a:p>
            <a:pPr lvl="0" algn="just" rtl="0">
              <a:lnSpc>
                <a:spcPct val="108000"/>
              </a:lnSpc>
              <a:spcBef>
                <a:spcPts val="600"/>
              </a:spcBef>
              <a:spcAft>
                <a:spcPts val="200"/>
              </a:spcAft>
              <a:buClr>
                <a:schemeClr val="dk1"/>
              </a:buClr>
              <a:buSzPct val="73333"/>
              <a:buFont typeface="Arial"/>
              <a:buNone/>
            </a:pPr>
            <a:r>
              <a:rPr lang="es-419" sz="1500" b="1">
                <a:solidFill>
                  <a:schemeClr val="dk1"/>
                </a:solidFill>
                <a:latin typeface="Dosis"/>
                <a:ea typeface="Dosis"/>
                <a:cs typeface="Dosis"/>
                <a:sym typeface="Dosis"/>
              </a:rPr>
              <a:t>Medios de fijación:</a:t>
            </a:r>
          </a:p>
          <a:p>
            <a:pPr lvl="0" algn="just" rtl="0">
              <a:lnSpc>
                <a:spcPct val="108000"/>
              </a:lnSpc>
              <a:spcBef>
                <a:spcPts val="600"/>
              </a:spcBef>
              <a:spcAft>
                <a:spcPts val="200"/>
              </a:spcAft>
              <a:buClr>
                <a:schemeClr val="dk1"/>
              </a:buClr>
              <a:buSzPct val="73333"/>
              <a:buFont typeface="Arial"/>
              <a:buNone/>
            </a:pPr>
            <a:r>
              <a:rPr lang="es-419" sz="1500">
                <a:solidFill>
                  <a:schemeClr val="dk1"/>
                </a:solidFill>
                <a:latin typeface="Dosis"/>
                <a:ea typeface="Dosis"/>
                <a:cs typeface="Dosis"/>
                <a:sym typeface="Dosis"/>
              </a:rPr>
              <a:t>Vasos y canales excretores de la glándula</a:t>
            </a:r>
          </a:p>
          <a:p>
            <a:pPr lvl="0" algn="just" rtl="0">
              <a:lnSpc>
                <a:spcPct val="108000"/>
              </a:lnSpc>
              <a:spcBef>
                <a:spcPts val="600"/>
              </a:spcBef>
              <a:spcAft>
                <a:spcPts val="200"/>
              </a:spcAft>
              <a:buClr>
                <a:schemeClr val="dk1"/>
              </a:buClr>
              <a:buSzPct val="73333"/>
              <a:buFont typeface="Arial"/>
              <a:buNone/>
            </a:pPr>
            <a:r>
              <a:rPr lang="es-419" sz="1500">
                <a:solidFill>
                  <a:schemeClr val="dk1"/>
                </a:solidFill>
                <a:latin typeface="Dosis"/>
                <a:ea typeface="Dosis"/>
                <a:cs typeface="Dosis"/>
                <a:sym typeface="Dosis"/>
              </a:rPr>
              <a:t>Páncreas-duodeno ⇾ tractos conjuntivos</a:t>
            </a:r>
          </a:p>
          <a:p>
            <a:pPr lvl="0" algn="just" rtl="0">
              <a:lnSpc>
                <a:spcPct val="108000"/>
              </a:lnSpc>
              <a:spcBef>
                <a:spcPts val="600"/>
              </a:spcBef>
              <a:spcAft>
                <a:spcPts val="200"/>
              </a:spcAft>
              <a:buClr>
                <a:schemeClr val="dk1"/>
              </a:buClr>
              <a:buSzPct val="73333"/>
              <a:buFont typeface="Arial"/>
              <a:buNone/>
            </a:pPr>
            <a:r>
              <a:rPr lang="es-419" sz="1500">
                <a:solidFill>
                  <a:schemeClr val="dk1"/>
                </a:solidFill>
                <a:latin typeface="Dosis"/>
                <a:ea typeface="Dosis"/>
                <a:cs typeface="Dosis"/>
                <a:sym typeface="Dosis"/>
              </a:rPr>
              <a:t>Cabeza y cuerpo ⇾ peritoneo parietal</a:t>
            </a:r>
          </a:p>
          <a:p>
            <a:pPr lvl="0" algn="just" rtl="0">
              <a:lnSpc>
                <a:spcPct val="108000"/>
              </a:lnSpc>
              <a:spcBef>
                <a:spcPts val="600"/>
              </a:spcBef>
              <a:spcAft>
                <a:spcPts val="200"/>
              </a:spcAft>
              <a:buClr>
                <a:schemeClr val="dk1"/>
              </a:buClr>
              <a:buSzPct val="73333"/>
              <a:buFont typeface="Arial"/>
              <a:buNone/>
            </a:pPr>
            <a:r>
              <a:rPr lang="es-419" sz="1500">
                <a:solidFill>
                  <a:schemeClr val="dk1"/>
                </a:solidFill>
                <a:latin typeface="Dosis"/>
                <a:ea typeface="Dosis"/>
                <a:cs typeface="Dosis"/>
                <a:sym typeface="Dosis"/>
              </a:rPr>
              <a:t>Cola ⇾ vasos esplénicos y epiplón pancreatoesplénico</a:t>
            </a:r>
          </a:p>
          <a:p>
            <a:pPr lvl="0">
              <a:spcBef>
                <a:spcPts val="0"/>
              </a:spcBef>
              <a:buNone/>
            </a:pPr>
            <a:endParaRPr/>
          </a:p>
        </p:txBody>
      </p:sp>
      <p:sp>
        <p:nvSpPr>
          <p:cNvPr id="99" name="Shape 99"/>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00" name="Shape 100"/>
          <p:cNvPicPr preferRelativeResize="0"/>
          <p:nvPr/>
        </p:nvPicPr>
        <p:blipFill rotWithShape="1">
          <a:blip r:embed="rId3">
            <a:alphaModFix/>
          </a:blip>
          <a:srcRect l="40386" t="18561" r="24328" b="33760"/>
          <a:stretch/>
        </p:blipFill>
        <p:spPr>
          <a:xfrm>
            <a:off x="4387975" y="1152474"/>
            <a:ext cx="4756015" cy="36135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04"/>
        <p:cNvGrpSpPr/>
        <p:nvPr/>
      </p:nvGrpSpPr>
      <p:grpSpPr>
        <a:xfrm>
          <a:off x="0" y="0"/>
          <a:ext cx="0" cy="0"/>
          <a:chOff x="0" y="0"/>
          <a:chExt cx="0" cy="0"/>
        </a:xfrm>
      </p:grpSpPr>
      <p:sp>
        <p:nvSpPr>
          <p:cNvPr id="105" name="Shape 105"/>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a:latin typeface="Dosis"/>
                <a:ea typeface="Dosis"/>
                <a:cs typeface="Dosis"/>
                <a:sym typeface="Dosis"/>
              </a:rPr>
              <a:t>Relaciones del páncreas</a:t>
            </a:r>
          </a:p>
        </p:txBody>
      </p:sp>
      <p:sp>
        <p:nvSpPr>
          <p:cNvPr id="106" name="Shape 106"/>
          <p:cNvSpPr txBox="1">
            <a:spLocks noGrp="1"/>
          </p:cNvSpPr>
          <p:nvPr>
            <p:ph type="body" idx="1"/>
          </p:nvPr>
        </p:nvSpPr>
        <p:spPr>
          <a:xfrm>
            <a:off x="311700" y="1506025"/>
            <a:ext cx="3999900" cy="28230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Anterior:</a:t>
            </a:r>
            <a:r>
              <a:rPr lang="es-419" sz="1600">
                <a:solidFill>
                  <a:schemeClr val="dk1"/>
                </a:solidFill>
                <a:latin typeface="Dosis"/>
                <a:ea typeface="Dosis"/>
                <a:cs typeface="Dosis"/>
                <a:sym typeface="Dosis"/>
              </a:rPr>
              <a:t> borde posterior del estómago</a:t>
            </a:r>
          </a:p>
          <a:p>
            <a:pPr lvl="0"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Posterior:</a:t>
            </a:r>
            <a:r>
              <a:rPr lang="es-419" sz="1600">
                <a:solidFill>
                  <a:schemeClr val="dk1"/>
                </a:solidFill>
                <a:latin typeface="Dosis"/>
                <a:ea typeface="Dosis"/>
                <a:cs typeface="Dosis"/>
                <a:sym typeface="Dosis"/>
              </a:rPr>
              <a:t> v. cava inferior,  a. aorta abdominal, colédoco, riñón izquierdo</a:t>
            </a:r>
          </a:p>
          <a:p>
            <a:pPr lvl="0"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Superior:</a:t>
            </a:r>
            <a:r>
              <a:rPr lang="es-419" sz="1600">
                <a:solidFill>
                  <a:schemeClr val="dk1"/>
                </a:solidFill>
                <a:latin typeface="Dosis"/>
                <a:ea typeface="Dosis"/>
                <a:cs typeface="Dosis"/>
                <a:sym typeface="Dosis"/>
              </a:rPr>
              <a:t> hígado, ramas del tronco celiaco</a:t>
            </a:r>
          </a:p>
          <a:p>
            <a:pPr lvl="0"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Inferior: </a:t>
            </a:r>
            <a:r>
              <a:rPr lang="es-419" sz="1600">
                <a:solidFill>
                  <a:schemeClr val="dk1"/>
                </a:solidFill>
                <a:latin typeface="Dosis"/>
                <a:ea typeface="Dosis"/>
                <a:cs typeface="Dosis"/>
                <a:sym typeface="Dosis"/>
              </a:rPr>
              <a:t>porción horizontal del duodeno, vasos mesentéricos superiores</a:t>
            </a:r>
          </a:p>
          <a:p>
            <a:pPr lvl="0"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Lateral izquierdo:</a:t>
            </a:r>
            <a:r>
              <a:rPr lang="es-419" sz="1600">
                <a:solidFill>
                  <a:schemeClr val="dk1"/>
                </a:solidFill>
                <a:latin typeface="Dosis"/>
                <a:ea typeface="Dosis"/>
                <a:cs typeface="Dosis"/>
                <a:sym typeface="Dosis"/>
              </a:rPr>
              <a:t> bazo</a:t>
            </a:r>
          </a:p>
          <a:p>
            <a:pPr lvl="0" rtl="0">
              <a:lnSpc>
                <a:spcPct val="108000"/>
              </a:lnSpc>
              <a:spcBef>
                <a:spcPts val="600"/>
              </a:spcBef>
              <a:spcAft>
                <a:spcPts val="200"/>
              </a:spcAft>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Lateral derecho:</a:t>
            </a:r>
            <a:r>
              <a:rPr lang="es-419" sz="1600">
                <a:solidFill>
                  <a:schemeClr val="dk1"/>
                </a:solidFill>
                <a:latin typeface="Dosis"/>
                <a:ea typeface="Dosis"/>
                <a:cs typeface="Dosis"/>
                <a:sym typeface="Dosis"/>
              </a:rPr>
              <a:t> duodeno</a:t>
            </a:r>
          </a:p>
        </p:txBody>
      </p:sp>
      <p:sp>
        <p:nvSpPr>
          <p:cNvPr id="107" name="Shape 107"/>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08" name="Shape 108"/>
          <p:cNvPicPr preferRelativeResize="0"/>
          <p:nvPr/>
        </p:nvPicPr>
        <p:blipFill rotWithShape="1">
          <a:blip r:embed="rId3">
            <a:alphaModFix/>
          </a:blip>
          <a:srcRect l="26575" t="23838" r="22853" b="11155"/>
          <a:stretch/>
        </p:blipFill>
        <p:spPr>
          <a:xfrm>
            <a:off x="4416525" y="1209325"/>
            <a:ext cx="4727469" cy="3416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lvl="0">
              <a:spcBef>
                <a:spcPts val="0"/>
              </a:spcBef>
              <a:buNone/>
            </a:pPr>
            <a:r>
              <a:rPr lang="es-419" b="1">
                <a:latin typeface="Dosis"/>
                <a:ea typeface="Dosis"/>
                <a:cs typeface="Dosis"/>
                <a:sym typeface="Dosis"/>
              </a:rPr>
              <a:t>Relaciones de la cabeza del páncreas</a:t>
            </a:r>
          </a:p>
        </p:txBody>
      </p:sp>
      <p:sp>
        <p:nvSpPr>
          <p:cNvPr id="114" name="Shape 114"/>
          <p:cNvSpPr txBox="1">
            <a:spLocks noGrp="1"/>
          </p:cNvSpPr>
          <p:nvPr>
            <p:ph type="body" idx="1"/>
          </p:nvPr>
        </p:nvSpPr>
        <p:spPr>
          <a:xfrm>
            <a:off x="311700" y="1576662"/>
            <a:ext cx="3999900" cy="2905800"/>
          </a:xfrm>
          <a:prstGeom prst="rect">
            <a:avLst/>
          </a:prstGeom>
          <a:ln w="28575" cap="flat" cmpd="sng">
            <a:solidFill>
              <a:srgbClr val="000000"/>
            </a:solidFill>
            <a:prstDash val="dot"/>
            <a:round/>
            <a:headEnd type="none" w="med" len="med"/>
            <a:tailEnd type="none" w="med" len="med"/>
          </a:ln>
        </p:spPr>
        <p:txBody>
          <a:bodyPr wrap="square" lIns="91425" tIns="91425" rIns="91425" bIns="91425" anchor="t" anchorCtr="0">
            <a:noAutofit/>
          </a:bodyPr>
          <a:lstStyle/>
          <a:p>
            <a:pPr lvl="0" algn="just"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Anterior:</a:t>
            </a:r>
            <a:r>
              <a:rPr lang="es-419" sz="1600">
                <a:solidFill>
                  <a:schemeClr val="dk1"/>
                </a:solidFill>
                <a:latin typeface="Dosis"/>
                <a:ea typeface="Dosis"/>
                <a:cs typeface="Dosis"/>
                <a:sym typeface="Dosis"/>
              </a:rPr>
              <a:t> mesocolon transverso, a. pancreaticoduodenal superior, a. gastroepiploica derecha y ramas de la hepática, porción pilórica del estómago, colon transverso, asas del intestino delgado</a:t>
            </a:r>
          </a:p>
          <a:p>
            <a:pPr lvl="0" algn="just" rtl="0">
              <a:lnSpc>
                <a:spcPct val="108000"/>
              </a:lnSpc>
              <a:spcBef>
                <a:spcPts val="600"/>
              </a:spcBef>
              <a:spcAft>
                <a:spcPts val="200"/>
              </a:spcAft>
              <a:buClr>
                <a:schemeClr val="dk1"/>
              </a:buClr>
              <a:buSzPct val="68750"/>
              <a:buFont typeface="Arial"/>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Posterior:</a:t>
            </a:r>
            <a:r>
              <a:rPr lang="es-419" sz="1600">
                <a:solidFill>
                  <a:schemeClr val="dk1"/>
                </a:solidFill>
                <a:latin typeface="Dosis"/>
                <a:ea typeface="Dosis"/>
                <a:cs typeface="Dosis"/>
                <a:sym typeface="Dosis"/>
              </a:rPr>
              <a:t> conducto colédoco, pilar derecho del diafragma, v. cava inferior, a. aorta abdominal</a:t>
            </a:r>
          </a:p>
          <a:p>
            <a:pPr lvl="0" algn="just" rtl="0">
              <a:lnSpc>
                <a:spcPct val="108000"/>
              </a:lnSpc>
              <a:spcBef>
                <a:spcPts val="600"/>
              </a:spcBef>
              <a:spcAft>
                <a:spcPts val="200"/>
              </a:spcAft>
              <a:buNone/>
            </a:pPr>
            <a:r>
              <a:rPr lang="es-419" sz="1600">
                <a:solidFill>
                  <a:srgbClr val="1CADE4"/>
                </a:solidFill>
                <a:latin typeface="Dosis"/>
                <a:ea typeface="Dosis"/>
                <a:cs typeface="Dosis"/>
                <a:sym typeface="Dosis"/>
              </a:rPr>
              <a:t>•</a:t>
            </a:r>
            <a:r>
              <a:rPr lang="es-419" sz="1600" b="1">
                <a:solidFill>
                  <a:schemeClr val="dk1"/>
                </a:solidFill>
                <a:latin typeface="Dosis"/>
                <a:ea typeface="Dosis"/>
                <a:cs typeface="Dosis"/>
                <a:sym typeface="Dosis"/>
              </a:rPr>
              <a:t>Circunferencia: </a:t>
            </a:r>
            <a:r>
              <a:rPr lang="es-419" sz="1600">
                <a:solidFill>
                  <a:schemeClr val="dk1"/>
                </a:solidFill>
                <a:latin typeface="Dosis"/>
                <a:ea typeface="Dosis"/>
                <a:cs typeface="Dosis"/>
                <a:sym typeface="Dosis"/>
              </a:rPr>
              <a:t>primera y segunda porción del duodeno</a:t>
            </a:r>
          </a:p>
        </p:txBody>
      </p:sp>
      <p:sp>
        <p:nvSpPr>
          <p:cNvPr id="115" name="Shape 115"/>
          <p:cNvSpPr txBox="1">
            <a:spLocks noGrp="1"/>
          </p:cNvSpPr>
          <p:nvPr>
            <p:ph type="body" idx="2"/>
          </p:nvPr>
        </p:nvSpPr>
        <p:spPr>
          <a:xfrm>
            <a:off x="4832400" y="1152475"/>
            <a:ext cx="3999900" cy="3416400"/>
          </a:xfrm>
          <a:prstGeom prst="rect">
            <a:avLst/>
          </a:prstGeom>
        </p:spPr>
        <p:txBody>
          <a:bodyPr wrap="square" lIns="91425" tIns="91425" rIns="91425" bIns="91425" anchor="t" anchorCtr="0">
            <a:noAutofit/>
          </a:bodyPr>
          <a:lstStyle/>
          <a:p>
            <a:pPr lvl="0">
              <a:spcBef>
                <a:spcPts val="0"/>
              </a:spcBef>
              <a:buNone/>
            </a:pPr>
            <a:endParaRPr/>
          </a:p>
        </p:txBody>
      </p:sp>
      <p:pic>
        <p:nvPicPr>
          <p:cNvPr id="116" name="Shape 116"/>
          <p:cNvPicPr preferRelativeResize="0"/>
          <p:nvPr/>
        </p:nvPicPr>
        <p:blipFill rotWithShape="1">
          <a:blip r:embed="rId3">
            <a:alphaModFix/>
          </a:blip>
          <a:srcRect l="40463" t="15117" r="24138" b="13975"/>
          <a:stretch/>
        </p:blipFill>
        <p:spPr>
          <a:xfrm>
            <a:off x="4955362" y="915625"/>
            <a:ext cx="3753976" cy="422787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2112</Words>
  <Application>Microsoft Office PowerPoint</Application>
  <PresentationFormat>Presentación en pantalla (16:9)</PresentationFormat>
  <Paragraphs>265</Paragraphs>
  <Slides>56</Slides>
  <Notes>56</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56</vt:i4>
      </vt:variant>
    </vt:vector>
  </HeadingPairs>
  <TitlesOfParts>
    <vt:vector size="70" baseType="lpstr">
      <vt:lpstr>Dosis</vt:lpstr>
      <vt:lpstr>Comfortaa</vt:lpstr>
      <vt:lpstr>Chelsea Market</vt:lpstr>
      <vt:lpstr>Pacifico</vt:lpstr>
      <vt:lpstr>Dosis Light</vt:lpstr>
      <vt:lpstr>Comic Sans MS</vt:lpstr>
      <vt:lpstr>Arial</vt:lpstr>
      <vt:lpstr>Bree Serif</vt:lpstr>
      <vt:lpstr>Rochester</vt:lpstr>
      <vt:lpstr>Dosis Medium</vt:lpstr>
      <vt:lpstr>Dosis SemiBold</vt:lpstr>
      <vt:lpstr>Calibri</vt:lpstr>
      <vt:lpstr>Times New Roman</vt:lpstr>
      <vt:lpstr>Simple Light</vt:lpstr>
      <vt:lpstr>Universidad Nacional Autónoma de México Facultad de Estudios Superiores Iztacala  Hernández Peña Xitlali Irazú Hernández Sánchez Fátima Itzel  Hinojosa Hernández Luis Daniel  Grupo:1373 Sistema Digestivo </vt:lpstr>
      <vt:lpstr>Presentación de PowerPoint</vt:lpstr>
      <vt:lpstr>Etapas del proceso en las que participa el páncreas</vt:lpstr>
      <vt:lpstr>Definición</vt:lpstr>
      <vt:lpstr>Ubicación</vt:lpstr>
      <vt:lpstr>Presentación de PowerPoint</vt:lpstr>
      <vt:lpstr>Características anatómicas</vt:lpstr>
      <vt:lpstr>Relaciones del páncreas</vt:lpstr>
      <vt:lpstr>Relaciones de la cabeza del páncreas</vt:lpstr>
      <vt:lpstr>Relaciones del cuello del páncreas</vt:lpstr>
      <vt:lpstr>Relaciones del cuerpo del páncreas</vt:lpstr>
      <vt:lpstr>Relaciones de la cola del páncreas</vt:lpstr>
      <vt:lpstr>Situación con respecto al peritoneo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Inervación simpática</vt:lpstr>
      <vt:lpstr>Inervación parasimpática</vt:lpstr>
      <vt:lpstr>Presentación de PowerPoint</vt:lpstr>
      <vt:lpstr>Presentación de PowerPoint</vt:lpstr>
      <vt:lpstr>SISTEMA DE CONDUCTOS EXCRETORES</vt:lpstr>
      <vt:lpstr>Presentación de PowerPoint</vt:lpstr>
      <vt:lpstr>PARÉNQUIMA </vt:lpstr>
      <vt:lpstr>Células acinares </vt:lpstr>
      <vt:lpstr>CÉLULAS DUCTUALES </vt:lpstr>
      <vt:lpstr>Jugo pancreático </vt:lpstr>
      <vt:lpstr>Presentación de PowerPoint</vt:lpstr>
      <vt:lpstr>Presentación de PowerPoint</vt:lpstr>
      <vt:lpstr>Enzimas Proteolíticas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HORMONAL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Bibliografía</vt:lpstr>
      <vt:lpstr>Bibliografía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Nacional Autónoma de México Facultad de Estudios Superiores Iztacala  Hernández Peña Xitlali Irazú Hernández Sánchez Fátima Itzel  Hinojosa Hernández Luis Daniel  Grupo:1373 Sistema Digestivo </dc:title>
  <cp:lastModifiedBy>Emmanuel Hinojosa Hernàndez</cp:lastModifiedBy>
  <cp:revision>1</cp:revision>
  <dcterms:modified xsi:type="dcterms:W3CDTF">2017-10-04T04:16:52Z</dcterms:modified>
</cp:coreProperties>
</file>